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82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71" r:id="rId12"/>
    <p:sldId id="272" r:id="rId13"/>
    <p:sldId id="268" r:id="rId14"/>
    <p:sldId id="269" r:id="rId15"/>
    <p:sldId id="270" r:id="rId16"/>
    <p:sldId id="267" r:id="rId17"/>
    <p:sldId id="274" r:id="rId18"/>
    <p:sldId id="275" r:id="rId19"/>
    <p:sldId id="273" r:id="rId20"/>
    <p:sldId id="266" r:id="rId21"/>
    <p:sldId id="256" r:id="rId22"/>
    <p:sldId id="276" r:id="rId23"/>
    <p:sldId id="277" r:id="rId24"/>
    <p:sldId id="279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3" d="100"/>
          <a:sy n="63" d="100"/>
        </p:scale>
        <p:origin x="-1784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EF8CF-6BEB-A043-842F-59C907BB102F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F5EEF-9B81-6D4F-9981-680865D7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8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www.sdss.org/surveys/eboss/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Milky way – gas – dust –stars -Earth</a:t>
            </a:r>
          </a:p>
          <a:p>
            <a:r>
              <a:rPr lang="en-US" dirty="0" smtClean="0"/>
              <a:t>Black</a:t>
            </a:r>
            <a:r>
              <a:rPr lang="en-US" baseline="0" dirty="0" smtClean="0"/>
              <a:t> holes lie at the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of all galaxies and sometimes, they are feeding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Top:</a:t>
            </a:r>
            <a:r>
              <a:rPr lang="en-US" baseline="0" dirty="0" smtClean="0"/>
              <a:t> - </a:t>
            </a:r>
            <a:r>
              <a:rPr lang="en-US" dirty="0" smtClean="0"/>
              <a:t>Carina Nebula, an immense cauldron of gas and dust that lies approximately 7500 light-years from Earth in the constellation of Carina, the Keel. </a:t>
            </a:r>
          </a:p>
          <a:p>
            <a:r>
              <a:rPr lang="en-US" dirty="0" smtClean="0"/>
              <a:t>Bot: - 3c273 Quasar</a:t>
            </a:r>
            <a:r>
              <a:rPr lang="en-US" baseline="0" dirty="0" smtClean="0"/>
              <a:t> (bright AGN).</a:t>
            </a:r>
          </a:p>
          <a:p>
            <a:r>
              <a:rPr lang="en-US" baseline="0" dirty="0" smtClean="0"/>
              <a:t>Point: difficult in early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 to distinguish the spectra of stars from AGN.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5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lags up to several days between the HST 1368A</a:t>
            </a:r>
            <a:r>
              <a:rPr lang="en-US" baseline="0" dirty="0" smtClean="0"/>
              <a:t> and V band.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5EEF-9B81-6D4F-9981-680865D757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91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SAY LAMPPOST ALOT</a:t>
            </a:r>
          </a:p>
          <a:p>
            <a:r>
              <a:rPr lang="en-US" smtClean="0"/>
              <a:t>Expect </a:t>
            </a:r>
            <a:r>
              <a:rPr lang="en-US" dirty="0" smtClean="0"/>
              <a:t>longer</a:t>
            </a:r>
            <a:r>
              <a:rPr lang="en-US" baseline="0" dirty="0" smtClean="0"/>
              <a:t> wavelength light curves – longer delays – come from cooler regions of the disc -- emitting at larger radii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076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Slightly</a:t>
            </a:r>
            <a:r>
              <a:rPr lang="en-US" baseline="0" dirty="0" smtClean="0"/>
              <a:t> more complex is if we have a set of discrete reprocessing sites. The total </a:t>
            </a:r>
            <a:r>
              <a:rPr lang="en-US" baseline="0" dirty="0" err="1" smtClean="0"/>
              <a:t>reponse</a:t>
            </a:r>
            <a:r>
              <a:rPr lang="en-US" baseline="0" dirty="0" smtClean="0"/>
              <a:t> from the disk then becomes a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304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Increasing</a:t>
            </a:r>
            <a:r>
              <a:rPr lang="en-US" baseline="0" dirty="0" smtClean="0"/>
              <a:t> to a continuum of points, continuous disk, we replace the sum by an integral (convolution integral)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. response function</a:t>
            </a:r>
            <a:r>
              <a:rPr lang="en-US" baseline="0" dirty="0" smtClean="0"/>
              <a:t> very important (will be talking a lot about it) and will now spend a few slides discussing how it is affected by the disc geometry.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. Being able to fit a model that includes the full shape of the response much better than just having a a single delay (response function includes all the geometry of the disc).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A25DFE-D8EB-411D-B97F-7FD32F99D7A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3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Eddington</a:t>
            </a:r>
            <a:r>
              <a:rPr lang="en-US" b="1" dirty="0" smtClean="0"/>
              <a:t> limit</a:t>
            </a:r>
            <a:r>
              <a:rPr lang="en-US" dirty="0" smtClean="0"/>
              <a:t>, is the maximum </a:t>
            </a:r>
            <a:r>
              <a:rPr lang="en-US" b="1" dirty="0" smtClean="0"/>
              <a:t>luminosity</a:t>
            </a:r>
            <a:r>
              <a:rPr lang="en-US" dirty="0" smtClean="0"/>
              <a:t> </a:t>
            </a:r>
            <a:r>
              <a:rPr lang="en-US" dirty="0" err="1" smtClean="0"/>
              <a:t>agn</a:t>
            </a:r>
            <a:r>
              <a:rPr lang="en-US" dirty="0" smtClean="0"/>
              <a:t> can achieve when there is balance between the force of radiation acting outward and the gravitational force acting inward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11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Apogee</a:t>
            </a:r>
            <a:r>
              <a:rPr lang="en-US" baseline="0" dirty="0" smtClean="0"/>
              <a:t> </a:t>
            </a:r>
            <a:r>
              <a:rPr lang="en-US" dirty="0" smtClean="0"/>
              <a:t> Local observations of </a:t>
            </a:r>
            <a:r>
              <a:rPr lang="en-US" dirty="0" err="1" smtClean="0"/>
              <a:t>Milkyway</a:t>
            </a:r>
            <a:r>
              <a:rPr lang="en-US" dirty="0" smtClean="0"/>
              <a:t>, star formation, </a:t>
            </a:r>
            <a:r>
              <a:rPr lang="en-US" dirty="0" err="1" smtClean="0"/>
              <a:t>buldge</a:t>
            </a:r>
            <a:r>
              <a:rPr lang="en-US" dirty="0" smtClean="0"/>
              <a:t> disk dynamics, </a:t>
            </a:r>
          </a:p>
          <a:p>
            <a:endParaRPr lang="en-US" dirty="0" smtClean="0"/>
          </a:p>
          <a:p>
            <a:r>
              <a:rPr lang="en-US" dirty="0" smtClean="0"/>
              <a:t>extending precision cosmological measurements to a critical early phase of cosmic history (</a:t>
            </a:r>
            <a:r>
              <a:rPr lang="en-US" dirty="0" smtClean="0">
                <a:hlinkClick r:id="rId3"/>
              </a:rPr>
              <a:t>eBOSS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Manga if you want</a:t>
            </a:r>
            <a:r>
              <a:rPr lang="en-US" baseline="0" dirty="0" smtClean="0"/>
              <a:t> to study what goes on in different parts of other galaxies you can take spectra of the </a:t>
            </a:r>
            <a:r>
              <a:rPr lang="en-US" baseline="0" dirty="0" err="1" smtClean="0"/>
              <a:t>specfic</a:t>
            </a:r>
            <a:r>
              <a:rPr lang="en-US" baseline="0" dirty="0" smtClean="0"/>
              <a:t> regions using this </a:t>
            </a:r>
            <a:r>
              <a:rPr lang="en-US" baseline="0" dirty="0" err="1" smtClean="0"/>
              <a:t>hoineycomb</a:t>
            </a:r>
            <a:r>
              <a:rPr lang="en-US" baseline="0" dirty="0" smtClean="0"/>
              <a:t> approach (IFU)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5EEF-9B81-6D4F-9981-680865D757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11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FLUX LIMITED SAMPLE</a:t>
            </a:r>
          </a:p>
          <a:p>
            <a:r>
              <a:rPr lang="en-US" dirty="0" smtClean="0"/>
              <a:t>NGC 5548 much closer and so much brighter </a:t>
            </a:r>
            <a:r>
              <a:rPr lang="en-US" dirty="0" err="1" smtClean="0"/>
              <a:t>i</a:t>
            </a:r>
            <a:r>
              <a:rPr lang="en-US" dirty="0" smtClean="0"/>
              <a:t> band</a:t>
            </a:r>
            <a:r>
              <a:rPr lang="en-US" baseline="0" dirty="0" smtClean="0"/>
              <a:t> </a:t>
            </a:r>
            <a:r>
              <a:rPr lang="en-US" dirty="0" smtClean="0"/>
              <a:t>~ 13</a:t>
            </a:r>
          </a:p>
          <a:p>
            <a:r>
              <a:rPr lang="en-US" dirty="0" err="1" smtClean="0"/>
              <a:t>hbeta</a:t>
            </a:r>
            <a:r>
              <a:rPr lang="en-US" dirty="0" smtClean="0"/>
              <a:t> wavelength n = 4 -&gt; 2, lambda = 4861A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5EEF-9B81-6D4F-9981-680865D757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73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Ian </a:t>
            </a:r>
            <a:r>
              <a:rPr lang="en-US" dirty="0" err="1" smtClean="0"/>
              <a:t>Mchardy</a:t>
            </a:r>
            <a:r>
              <a:rPr lang="en-US" dirty="0" smtClean="0"/>
              <a:t> has lots of experience with X-ray reverberation mapping so it would be great to get his views</a:t>
            </a:r>
            <a:r>
              <a:rPr lang="en-US" baseline="0" dirty="0" smtClean="0"/>
              <a:t> &amp; collaborate on possible mechanism to (if possible constrain) the shape of the reprocessing region in the high energy regime (close 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1E22B-0FFB-C244-9B0B-8A2F29257B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5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galactic nuclei (AGN) are among the most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pPr rt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erful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sources of energy in the Universe, where the bright-</a:t>
            </a:r>
          </a:p>
          <a:p>
            <a:pPr rt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quasars can outshine all of the stars in their host</a:t>
            </a: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galaxy by 100 times.</a:t>
            </a: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line left (H alpha),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moderate peak – Ca2, next (not double spike) Si, next He2, tall one on right (He1)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1pc ~ 1000 Light days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Show diagram of various components of AGN with</a:t>
            </a:r>
            <a:r>
              <a:rPr lang="en-GB" baseline="0" dirty="0" smtClean="0"/>
              <a:t> relative size scales.</a:t>
            </a:r>
          </a:p>
          <a:p>
            <a:r>
              <a:rPr lang="en-GB" baseline="0" dirty="0" smtClean="0"/>
              <a:t>. Draw a circle around accretion disc bit and say (‘I live in this part of the AGN’)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79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galactic nuclei (AGN) are among the most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pPr rt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erful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sources of energy in the Universe, where the bright-</a:t>
            </a:r>
          </a:p>
          <a:p>
            <a:pPr rt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quasars can outshine all of the stars in their host</a:t>
            </a: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galaxy by 100 times.</a:t>
            </a: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line left (H alpha),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en-US" sz="120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moderate peak – Ca2, next (not double spike) Si, next He2, tall one on right (He1)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1pc ~ 1000 Light days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Show diagram of various components of AGN with</a:t>
            </a:r>
            <a:r>
              <a:rPr lang="en-GB" baseline="0" dirty="0" smtClean="0"/>
              <a:t> relative size scales.</a:t>
            </a:r>
          </a:p>
          <a:p>
            <a:r>
              <a:rPr lang="en-GB" baseline="0" dirty="0" smtClean="0"/>
              <a:t>. Draw a circle around accretion disc bit and say (‘I live in this part of the AGN’)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7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 Some galaxies are active.</a:t>
            </a:r>
            <a:r>
              <a:rPr lang="en-US" baseline="0" dirty="0" smtClean="0"/>
              <a:t> Does this feature affect the behavior of the host?</a:t>
            </a:r>
          </a:p>
          <a:p>
            <a:r>
              <a:rPr lang="en-US" baseline="0" dirty="0" smtClean="0"/>
              <a:t>. How are the AGN fueled. How to get material to lose angular momentum and fall into disc – planets solar system analogy</a:t>
            </a:r>
          </a:p>
          <a:p>
            <a:r>
              <a:rPr lang="en-US" baseline="0" dirty="0" smtClean="0"/>
              <a:t>. To study these questions, it would be nice to see what you are looking at… that</a:t>
            </a:r>
            <a:r>
              <a:rPr lang="fr-FR" baseline="0" dirty="0" smtClean="0"/>
              <a:t>’</a:t>
            </a:r>
            <a:r>
              <a:rPr lang="en-US" baseline="0" dirty="0" smtClean="0"/>
              <a:t>s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  <a:r>
              <a:rPr lang="en-US" baseline="0" dirty="0" smtClean="0"/>
              <a:t> for working out the telescope size given a required resolution…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72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ESO proposed an Overwhelmingly Large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Teleescope</a:t>
            </a:r>
            <a:r>
              <a:rPr lang="en-US" baseline="0" dirty="0" smtClean="0"/>
              <a:t> but was scrapped several years ago because of overwhelmingly large </a:t>
            </a:r>
            <a:r>
              <a:rPr lang="en-US" baseline="0" dirty="0" err="1" smtClean="0"/>
              <a:t>buget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ELVES earth shatteringly large very enormous</a:t>
            </a:r>
            <a:r>
              <a:rPr lang="en-US" baseline="0" dirty="0" smtClean="0"/>
              <a:t> super telescope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085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is can we use this variability to map</a:t>
            </a:r>
            <a:r>
              <a:rPr lang="en-US" baseline="0" dirty="0" smtClean="0"/>
              <a:t> the unresolvable </a:t>
            </a:r>
            <a:r>
              <a:rPr lang="en-US" baseline="0" dirty="0" err="1" smtClean="0"/>
              <a:t>accreiton</a:t>
            </a:r>
            <a:r>
              <a:rPr lang="en-US" baseline="0" dirty="0" smtClean="0"/>
              <a:t> disc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5EEF-9B81-6D4F-9981-680865D757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9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delays</a:t>
            </a:r>
            <a:r>
              <a:rPr lang="en-US" baseline="0" dirty="0" smtClean="0"/>
              <a:t> above refer to delays between the accretion disk emission &amp; that from the broad lines. To infer something about the accretion disk (inclination accretion rate are what I have worked on so far) we look for time delays between shorter and longer wavelength continuum emission. Cross correlation good because it is fast, but only provides a single </a:t>
            </a:r>
            <a:r>
              <a:rPr lang="en-US" baseline="0" dirty="0" err="1" smtClean="0"/>
              <a:t>vaue</a:t>
            </a:r>
            <a:r>
              <a:rPr lang="en-US" baseline="0" dirty="0" smtClean="0"/>
              <a:t> for the time lag (mean lag). This gives only a the most simplistic view of the </a:t>
            </a:r>
            <a:r>
              <a:rPr lang="en-US" baseline="0" dirty="0" err="1" smtClean="0"/>
              <a:t>relatie</a:t>
            </a:r>
            <a:r>
              <a:rPr lang="en-US" baseline="0" dirty="0" smtClean="0"/>
              <a:t> size of the BLR. Wee need it for the accretion disk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793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Chop disc up into discrete reprocessing site and observe time delays like with broad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19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5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6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7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4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7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4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6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78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91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0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3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E4B9D-1556-6041-8F75-94DFD9612BB0}" type="datetimeFigureOut">
              <a:rPr lang="en-US" smtClean="0"/>
              <a:t>10/09/18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C94FB-C15C-7B42-BA5E-7946A5BEE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28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5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0"/>
            <a:ext cx="727280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Time Variability in Active </a:t>
            </a:r>
            <a:r>
              <a:rPr lang="en-US" dirty="0">
                <a:solidFill>
                  <a:srgbClr val="FFFFFF"/>
                </a:solidFill>
              </a:rPr>
              <a:t>Galactic </a:t>
            </a:r>
            <a:r>
              <a:rPr lang="en-US" dirty="0" smtClean="0">
                <a:solidFill>
                  <a:srgbClr val="FFFFFF"/>
                </a:solidFill>
              </a:rPr>
              <a:t>Nuclei:</a:t>
            </a:r>
            <a:r>
              <a:rPr lang="en-GB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W</a:t>
            </a:r>
            <a:r>
              <a:rPr lang="en-US" dirty="0" smtClean="0">
                <a:solidFill>
                  <a:srgbClr val="FFFFFF"/>
                </a:solidFill>
              </a:rPr>
              <a:t>hat it tells us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3" y="1772816"/>
            <a:ext cx="42090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David Starkey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In collaboration </a:t>
            </a:r>
            <a:r>
              <a:rPr lang="en-US" sz="2400" dirty="0" smtClean="0">
                <a:solidFill>
                  <a:srgbClr val="FFFFFF"/>
                </a:solidFill>
              </a:rPr>
              <a:t>with </a:t>
            </a:r>
            <a:r>
              <a:rPr lang="en-US" sz="2400" dirty="0" smtClean="0">
                <a:solidFill>
                  <a:srgbClr val="FFFFFF"/>
                </a:solidFill>
              </a:rPr>
              <a:t>Keith Horne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Yue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Shen</a:t>
            </a:r>
            <a:r>
              <a:rPr lang="en-US" sz="2400" dirty="0" smtClean="0">
                <a:solidFill>
                  <a:srgbClr val="FFFFFF"/>
                </a:solidFill>
              </a:rPr>
              <a:t>, </a:t>
            </a:r>
            <a:r>
              <a:rPr lang="en-US" sz="2400" dirty="0" smtClean="0">
                <a:solidFill>
                  <a:srgbClr val="FFFFFF"/>
                </a:solidFill>
              </a:rPr>
              <a:t>J Li &amp; the </a:t>
            </a:r>
            <a:r>
              <a:rPr lang="en-US" sz="2400" dirty="0" err="1" smtClean="0">
                <a:solidFill>
                  <a:srgbClr val="FFFFFF"/>
                </a:solidFill>
              </a:rPr>
              <a:t>sloan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digital sky survey project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Tuesday 11</a:t>
            </a:r>
            <a:r>
              <a:rPr lang="en-US" sz="2400" baseline="30000" dirty="0" smtClean="0">
                <a:solidFill>
                  <a:srgbClr val="FFFFFF"/>
                </a:solidFill>
              </a:rPr>
              <a:t>th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September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2018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244" y="2996952"/>
            <a:ext cx="1426268" cy="1912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832" y="4815284"/>
            <a:ext cx="2156680" cy="1133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21445" b="19960"/>
          <a:stretch/>
        </p:blipFill>
        <p:spPr>
          <a:xfrm>
            <a:off x="4367212" y="5868282"/>
            <a:ext cx="4813300" cy="98971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7740352" y="2996952"/>
            <a:ext cx="0" cy="18002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740352" y="2996952"/>
            <a:ext cx="140364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55976" y="5832648"/>
            <a:ext cx="0" cy="10527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20272" y="4797152"/>
            <a:ext cx="0" cy="10527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20272" y="4797152"/>
            <a:ext cx="72008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355976" y="5849888"/>
            <a:ext cx="2664296" cy="2738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355976" y="6830616"/>
            <a:ext cx="4788024" cy="2738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144000" y="2996952"/>
            <a:ext cx="0" cy="396044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8-06-11 at 16.23.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32" y="4797152"/>
            <a:ext cx="2120168" cy="1152952"/>
          </a:xfrm>
          <a:prstGeom prst="rect">
            <a:avLst/>
          </a:prstGeom>
        </p:spPr>
      </p:pic>
      <p:pic>
        <p:nvPicPr>
          <p:cNvPr id="17" name="Picture 16" descr="Screen Shot 2017-11-30 at 21.52.2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340275"/>
            <a:ext cx="2273892" cy="1434037"/>
          </a:xfrm>
          <a:prstGeom prst="rect">
            <a:avLst/>
          </a:prstGeom>
        </p:spPr>
      </p:pic>
      <p:pic>
        <p:nvPicPr>
          <p:cNvPr id="4" name="Picture 3" descr="IMG_1469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96" y="2150115"/>
            <a:ext cx="4441668" cy="33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4869160"/>
            <a:ext cx="8229600" cy="29523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Do we observe </a:t>
            </a:r>
            <a:r>
              <a:rPr lang="en-US" sz="1800" dirty="0" err="1" smtClean="0"/>
              <a:t>interband</a:t>
            </a:r>
            <a:r>
              <a:rPr lang="en-US" sz="1800" dirty="0" smtClean="0"/>
              <a:t> continuum – continuum light curve delays can these to tell us something about the accretion disk?</a:t>
            </a:r>
          </a:p>
          <a:p>
            <a:pPr lvl="1"/>
            <a:r>
              <a:rPr lang="en-US" sz="1600" dirty="0" smtClean="0"/>
              <a:t>Geometry</a:t>
            </a:r>
            <a:r>
              <a:rPr lang="en-US" sz="1600" dirty="0"/>
              <a:t>.</a:t>
            </a:r>
            <a:endParaRPr lang="en-US" sz="1600" dirty="0" smtClean="0"/>
          </a:p>
          <a:p>
            <a:pPr lvl="1"/>
            <a:r>
              <a:rPr lang="en-US" sz="1600" dirty="0" smtClean="0"/>
              <a:t>Black hole accretion rate.</a:t>
            </a:r>
          </a:p>
          <a:p>
            <a:pPr lvl="1"/>
            <a:r>
              <a:rPr lang="en-US" sz="1600" dirty="0" smtClean="0"/>
              <a:t>Temperature structure.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116632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Do we Measure </a:t>
            </a:r>
            <a:r>
              <a:rPr lang="en-US" sz="2800" dirty="0"/>
              <a:t>D</a:t>
            </a:r>
            <a:r>
              <a:rPr lang="en-US" sz="2800" dirty="0" smtClean="0"/>
              <a:t>elays </a:t>
            </a:r>
            <a:r>
              <a:rPr lang="en-US" sz="2800" dirty="0"/>
              <a:t>W</a:t>
            </a:r>
            <a:r>
              <a:rPr lang="en-US" sz="2800" dirty="0" smtClean="0"/>
              <a:t>ithin the Accretion </a:t>
            </a:r>
            <a:r>
              <a:rPr lang="en-US" sz="2800" dirty="0"/>
              <a:t>D</a:t>
            </a:r>
            <a:r>
              <a:rPr lang="en-US" sz="2800" dirty="0" smtClean="0"/>
              <a:t>isc?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179512" y="1700808"/>
            <a:ext cx="5112568" cy="3384376"/>
            <a:chOff x="381319" y="923576"/>
            <a:chExt cx="9303250" cy="6294465"/>
          </a:xfrm>
        </p:grpSpPr>
        <p:grpSp>
          <p:nvGrpSpPr>
            <p:cNvPr id="12" name="Group 11"/>
            <p:cNvGrpSpPr/>
            <p:nvPr/>
          </p:nvGrpSpPr>
          <p:grpSpPr>
            <a:xfrm>
              <a:off x="381319" y="923576"/>
              <a:ext cx="8748464" cy="6294465"/>
              <a:chOff x="9363839" y="4238890"/>
              <a:chExt cx="2880521" cy="2619110"/>
            </a:xfrm>
          </p:grpSpPr>
          <p:pic>
            <p:nvPicPr>
              <p:cNvPr id="17" name="Picture 16" descr="urryandpadovaniang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3839" y="4238890"/>
                <a:ext cx="2880521" cy="261911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9416211" y="647404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[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Urry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and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Padovani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1995</a:t>
                </a:r>
                <a:r>
                  <a:rPr lang="en-US" dirty="0" smtClean="0">
                    <a:solidFill>
                      <a:srgbClr val="FFFFFF"/>
                    </a:solidFill>
                  </a:rPr>
                  <a:t>]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745353" y="2525996"/>
              <a:ext cx="3939216" cy="750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Hα  </a:t>
              </a:r>
              <a:r>
                <a:rPr lang="el-GR" b="1" dirty="0" smtClean="0">
                  <a:solidFill>
                    <a:schemeClr val="bg1"/>
                  </a:solidFill>
                </a:rPr>
                <a:t>λ</a:t>
              </a:r>
              <a:r>
                <a:rPr lang="en-US" b="1" dirty="0" smtClean="0">
                  <a:solidFill>
                    <a:schemeClr val="bg1"/>
                  </a:solidFill>
                </a:rPr>
                <a:t>=6563 A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13206" y="4290383"/>
              <a:ext cx="3054798" cy="1063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Shorter U.V optical</a:t>
              </a:r>
            </a:p>
            <a:p>
              <a:r>
                <a:rPr lang="el-GR" sz="1400" b="1" dirty="0" smtClean="0">
                  <a:solidFill>
                    <a:schemeClr val="bg1"/>
                  </a:solidFill>
                </a:rPr>
                <a:t>λ</a:t>
              </a:r>
              <a:r>
                <a:rPr lang="en-US" sz="1400" b="1" dirty="0" smtClean="0">
                  <a:solidFill>
                    <a:schemeClr val="bg1"/>
                  </a:solidFill>
                </a:rPr>
                <a:t>~4000 A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Donut 18"/>
          <p:cNvSpPr/>
          <p:nvPr/>
        </p:nvSpPr>
        <p:spPr>
          <a:xfrm>
            <a:off x="2339752" y="3068960"/>
            <a:ext cx="576064" cy="504056"/>
          </a:xfrm>
          <a:prstGeom prst="donut">
            <a:avLst>
              <a:gd name="adj" fmla="val 14086"/>
            </a:avLst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916832"/>
            <a:ext cx="3795825" cy="23828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21" name="Straight Arrow Connector 20"/>
          <p:cNvCxnSpPr/>
          <p:nvPr/>
        </p:nvCxnSpPr>
        <p:spPr>
          <a:xfrm flipV="1">
            <a:off x="2915816" y="3068960"/>
            <a:ext cx="2736304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012160" y="3356992"/>
            <a:ext cx="216024" cy="144016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516216" y="3068960"/>
            <a:ext cx="216024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32240" y="3429000"/>
            <a:ext cx="216024" cy="144016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076056" y="3717032"/>
            <a:ext cx="309634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Delays?  </a:t>
            </a:r>
            <a:r>
              <a:rPr lang="en-US" sz="2000" b="1" dirty="0" smtClean="0">
                <a:solidFill>
                  <a:srgbClr val="FF0000"/>
                </a:solidFill>
              </a:rPr>
              <a:t>τ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1</a:t>
            </a:r>
            <a:r>
              <a:rPr lang="en-US" sz="2000" b="1" dirty="0" smtClean="0">
                <a:solidFill>
                  <a:srgbClr val="FF0000"/>
                </a:solidFill>
              </a:rPr>
              <a:t>        </a:t>
            </a:r>
            <a:r>
              <a:rPr lang="en-US" sz="2000" b="1" dirty="0" smtClean="0">
                <a:solidFill>
                  <a:srgbClr val="0000FF"/>
                </a:solidFill>
              </a:rPr>
              <a:t>τ</a:t>
            </a:r>
            <a:r>
              <a:rPr lang="en-US" sz="2000" b="1" baseline="-25000" dirty="0">
                <a:solidFill>
                  <a:srgbClr val="0000FF"/>
                </a:solidFill>
              </a:rPr>
              <a:t>2</a:t>
            </a:r>
            <a:r>
              <a:rPr lang="en-US" sz="2000" b="1" dirty="0" smtClean="0">
                <a:solidFill>
                  <a:srgbClr val="0000FF"/>
                </a:solidFill>
              </a:rPr>
              <a:t>   </a:t>
            </a:r>
            <a:r>
              <a:rPr lang="en-US" sz="2000" b="1" dirty="0" smtClean="0">
                <a:solidFill>
                  <a:srgbClr val="008000"/>
                </a:solidFill>
              </a:rPr>
              <a:t>τ</a:t>
            </a:r>
            <a:r>
              <a:rPr lang="en-US" sz="2000" b="1" baseline="-25000" dirty="0">
                <a:solidFill>
                  <a:srgbClr val="008000"/>
                </a:solidFill>
              </a:rPr>
              <a:t>3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51520" y="620688"/>
            <a:ext cx="8229600" cy="2952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1520" y="764704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If interested in the disc, need to measure shorter time delays.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 correlation ok, but lacks detailed information on disc 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1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1-30 at 22.44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41" y="2237290"/>
            <a:ext cx="7165559" cy="4620710"/>
          </a:xfrm>
          <a:prstGeom prst="rect">
            <a:avLst/>
          </a:prstGeom>
        </p:spPr>
      </p:pic>
      <p:pic>
        <p:nvPicPr>
          <p:cNvPr id="5" name="Picture 4" descr="Screen Shot 2017-11-30 at 22.44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7500"/>
            <a:ext cx="2203127" cy="524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7408" y="161246"/>
            <a:ext cx="719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AGN Continuum Lags in NGC 5548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05517" y="826386"/>
            <a:ext cx="765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Time lags are measurable. What do they mean for the accretion disc.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8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1-30 at 22.4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" y="665140"/>
            <a:ext cx="8016939" cy="6192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408" y="161246"/>
            <a:ext cx="719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Lags increase with wavelength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209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315416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Origins of Variability: A First Order Approach?</a:t>
            </a:r>
            <a:endParaRPr lang="en-US" sz="24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657254" y="3503761"/>
            <a:ext cx="4608512" cy="1008112"/>
            <a:chOff x="899592" y="2708920"/>
            <a:chExt cx="4248472" cy="1008112"/>
          </a:xfrm>
        </p:grpSpPr>
        <p:grpSp>
          <p:nvGrpSpPr>
            <p:cNvPr id="24" name="Group 23"/>
            <p:cNvGrpSpPr/>
            <p:nvPr/>
          </p:nvGrpSpPr>
          <p:grpSpPr>
            <a:xfrm>
              <a:off x="899592" y="2708920"/>
              <a:ext cx="4248472" cy="792088"/>
              <a:chOff x="899592" y="2420888"/>
              <a:chExt cx="4248472" cy="79208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99592" y="2420888"/>
                <a:ext cx="4059758" cy="792088"/>
                <a:chOff x="467544" y="1556792"/>
                <a:chExt cx="4059758" cy="792088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539552" y="1628800"/>
                  <a:ext cx="3987750" cy="688966"/>
                </a:xfrm>
                <a:custGeom>
                  <a:avLst/>
                  <a:gdLst>
                    <a:gd name="connsiteX0" fmla="*/ 0 w 3987750"/>
                    <a:gd name="connsiteY0" fmla="*/ 194053 h 688966"/>
                    <a:gd name="connsiteX1" fmla="*/ 317516 w 3987750"/>
                    <a:gd name="connsiteY1" fmla="*/ 211694 h 688966"/>
                    <a:gd name="connsiteX2" fmla="*/ 405714 w 3987750"/>
                    <a:gd name="connsiteY2" fmla="*/ 299900 h 688966"/>
                    <a:gd name="connsiteX3" fmla="*/ 440994 w 3987750"/>
                    <a:gd name="connsiteY3" fmla="*/ 335182 h 688966"/>
                    <a:gd name="connsiteX4" fmla="*/ 511553 w 3987750"/>
                    <a:gd name="connsiteY4" fmla="*/ 423388 h 688966"/>
                    <a:gd name="connsiteX5" fmla="*/ 582112 w 3987750"/>
                    <a:gd name="connsiteY5" fmla="*/ 458670 h 688966"/>
                    <a:gd name="connsiteX6" fmla="*/ 723230 w 3987750"/>
                    <a:gd name="connsiteY6" fmla="*/ 564517 h 688966"/>
                    <a:gd name="connsiteX7" fmla="*/ 829068 w 3987750"/>
                    <a:gd name="connsiteY7" fmla="*/ 599799 h 688966"/>
                    <a:gd name="connsiteX8" fmla="*/ 881987 w 3987750"/>
                    <a:gd name="connsiteY8" fmla="*/ 635082 h 688966"/>
                    <a:gd name="connsiteX9" fmla="*/ 1146583 w 3987750"/>
                    <a:gd name="connsiteY9" fmla="*/ 599799 h 688966"/>
                    <a:gd name="connsiteX10" fmla="*/ 1234782 w 3987750"/>
                    <a:gd name="connsiteY10" fmla="*/ 493953 h 688966"/>
                    <a:gd name="connsiteX11" fmla="*/ 1287701 w 3987750"/>
                    <a:gd name="connsiteY11" fmla="*/ 458670 h 688966"/>
                    <a:gd name="connsiteX12" fmla="*/ 1446459 w 3987750"/>
                    <a:gd name="connsiteY12" fmla="*/ 493953 h 688966"/>
                    <a:gd name="connsiteX13" fmla="*/ 1552297 w 3987750"/>
                    <a:gd name="connsiteY13" fmla="*/ 635082 h 688966"/>
                    <a:gd name="connsiteX14" fmla="*/ 1587577 w 3987750"/>
                    <a:gd name="connsiteY14" fmla="*/ 670364 h 688966"/>
                    <a:gd name="connsiteX15" fmla="*/ 1640496 w 3987750"/>
                    <a:gd name="connsiteY15" fmla="*/ 688005 h 688966"/>
                    <a:gd name="connsiteX16" fmla="*/ 1922732 w 3987750"/>
                    <a:gd name="connsiteY16" fmla="*/ 635082 h 688966"/>
                    <a:gd name="connsiteX17" fmla="*/ 1993291 w 3987750"/>
                    <a:gd name="connsiteY17" fmla="*/ 458670 h 688966"/>
                    <a:gd name="connsiteX18" fmla="*/ 2028570 w 3987750"/>
                    <a:gd name="connsiteY18" fmla="*/ 405747 h 688966"/>
                    <a:gd name="connsiteX19" fmla="*/ 2046210 w 3987750"/>
                    <a:gd name="connsiteY19" fmla="*/ 352823 h 688966"/>
                    <a:gd name="connsiteX20" fmla="*/ 2099129 w 3987750"/>
                    <a:gd name="connsiteY20" fmla="*/ 335182 h 688966"/>
                    <a:gd name="connsiteX21" fmla="*/ 2152049 w 3987750"/>
                    <a:gd name="connsiteY21" fmla="*/ 282259 h 688966"/>
                    <a:gd name="connsiteX22" fmla="*/ 2257887 w 3987750"/>
                    <a:gd name="connsiteY22" fmla="*/ 246976 h 688966"/>
                    <a:gd name="connsiteX23" fmla="*/ 2275527 w 3987750"/>
                    <a:gd name="connsiteY23" fmla="*/ 194053 h 688966"/>
                    <a:gd name="connsiteX24" fmla="*/ 2434284 w 3987750"/>
                    <a:gd name="connsiteY24" fmla="*/ 194053 h 688966"/>
                    <a:gd name="connsiteX25" fmla="*/ 2522483 w 3987750"/>
                    <a:gd name="connsiteY25" fmla="*/ 264617 h 688966"/>
                    <a:gd name="connsiteX26" fmla="*/ 2645961 w 3987750"/>
                    <a:gd name="connsiteY26" fmla="*/ 299900 h 688966"/>
                    <a:gd name="connsiteX27" fmla="*/ 2681241 w 3987750"/>
                    <a:gd name="connsiteY27" fmla="*/ 335182 h 688966"/>
                    <a:gd name="connsiteX28" fmla="*/ 2716520 w 3987750"/>
                    <a:gd name="connsiteY28" fmla="*/ 388106 h 688966"/>
                    <a:gd name="connsiteX29" fmla="*/ 2769440 w 3987750"/>
                    <a:gd name="connsiteY29" fmla="*/ 405747 h 688966"/>
                    <a:gd name="connsiteX30" fmla="*/ 2839998 w 3987750"/>
                    <a:gd name="connsiteY30" fmla="*/ 388106 h 688966"/>
                    <a:gd name="connsiteX31" fmla="*/ 2928197 w 3987750"/>
                    <a:gd name="connsiteY31" fmla="*/ 370464 h 688966"/>
                    <a:gd name="connsiteX32" fmla="*/ 2981116 w 3987750"/>
                    <a:gd name="connsiteY32" fmla="*/ 352823 h 688966"/>
                    <a:gd name="connsiteX33" fmla="*/ 3051675 w 3987750"/>
                    <a:gd name="connsiteY33" fmla="*/ 229335 h 688966"/>
                    <a:gd name="connsiteX34" fmla="*/ 3086955 w 3987750"/>
                    <a:gd name="connsiteY34" fmla="*/ 123488 h 688966"/>
                    <a:gd name="connsiteX35" fmla="*/ 3192793 w 3987750"/>
                    <a:gd name="connsiteY35" fmla="*/ 35282 h 688966"/>
                    <a:gd name="connsiteX36" fmla="*/ 3263352 w 3987750"/>
                    <a:gd name="connsiteY36" fmla="*/ 17641 h 688966"/>
                    <a:gd name="connsiteX37" fmla="*/ 3316271 w 3987750"/>
                    <a:gd name="connsiteY37" fmla="*/ 0 h 688966"/>
                    <a:gd name="connsiteX38" fmla="*/ 3439750 w 3987750"/>
                    <a:gd name="connsiteY38" fmla="*/ 17641 h 688966"/>
                    <a:gd name="connsiteX39" fmla="*/ 3580868 w 3987750"/>
                    <a:gd name="connsiteY39" fmla="*/ 229335 h 688966"/>
                    <a:gd name="connsiteX40" fmla="*/ 3616147 w 3987750"/>
                    <a:gd name="connsiteY40" fmla="*/ 282259 h 688966"/>
                    <a:gd name="connsiteX41" fmla="*/ 3669066 w 3987750"/>
                    <a:gd name="connsiteY41" fmla="*/ 317541 h 688966"/>
                    <a:gd name="connsiteX42" fmla="*/ 3810184 w 3987750"/>
                    <a:gd name="connsiteY42" fmla="*/ 423388 h 688966"/>
                    <a:gd name="connsiteX43" fmla="*/ 3916023 w 3987750"/>
                    <a:gd name="connsiteY43" fmla="*/ 458670 h 688966"/>
                    <a:gd name="connsiteX44" fmla="*/ 3986582 w 3987750"/>
                    <a:gd name="connsiteY44" fmla="*/ 546876 h 688966"/>
                    <a:gd name="connsiteX45" fmla="*/ 3986582 w 3987750"/>
                    <a:gd name="connsiteY45" fmla="*/ 564517 h 68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87750" h="688966">
                      <a:moveTo>
                        <a:pt x="0" y="194053"/>
                      </a:moveTo>
                      <a:cubicBezTo>
                        <a:pt x="105839" y="199933"/>
                        <a:pt x="211992" y="201643"/>
                        <a:pt x="317516" y="211694"/>
                      </a:cubicBezTo>
                      <a:cubicBezTo>
                        <a:pt x="393157" y="218898"/>
                        <a:pt x="365268" y="239226"/>
                        <a:pt x="405714" y="299900"/>
                      </a:cubicBezTo>
                      <a:cubicBezTo>
                        <a:pt x="414939" y="313739"/>
                        <a:pt x="430605" y="322194"/>
                        <a:pt x="440994" y="335182"/>
                      </a:cubicBezTo>
                      <a:cubicBezTo>
                        <a:pt x="467956" y="368887"/>
                        <a:pt x="475043" y="399046"/>
                        <a:pt x="511553" y="423388"/>
                      </a:cubicBezTo>
                      <a:cubicBezTo>
                        <a:pt x="533432" y="437975"/>
                        <a:pt x="558592" y="446909"/>
                        <a:pt x="582112" y="458670"/>
                      </a:cubicBezTo>
                      <a:cubicBezTo>
                        <a:pt x="623903" y="500465"/>
                        <a:pt x="663387" y="544568"/>
                        <a:pt x="723230" y="564517"/>
                      </a:cubicBezTo>
                      <a:lnTo>
                        <a:pt x="829068" y="599799"/>
                      </a:lnTo>
                      <a:cubicBezTo>
                        <a:pt x="846708" y="611560"/>
                        <a:pt x="860786" y="635082"/>
                        <a:pt x="881987" y="635082"/>
                      </a:cubicBezTo>
                      <a:cubicBezTo>
                        <a:pt x="970966" y="635082"/>
                        <a:pt x="1060850" y="623616"/>
                        <a:pt x="1146583" y="599799"/>
                      </a:cubicBezTo>
                      <a:cubicBezTo>
                        <a:pt x="1186597" y="588683"/>
                        <a:pt x="1209373" y="519364"/>
                        <a:pt x="1234782" y="493953"/>
                      </a:cubicBezTo>
                      <a:cubicBezTo>
                        <a:pt x="1249773" y="478961"/>
                        <a:pt x="1270061" y="470431"/>
                        <a:pt x="1287701" y="458670"/>
                      </a:cubicBezTo>
                      <a:cubicBezTo>
                        <a:pt x="1309083" y="462234"/>
                        <a:pt x="1413052" y="473907"/>
                        <a:pt x="1446459" y="493953"/>
                      </a:cubicBezTo>
                      <a:cubicBezTo>
                        <a:pt x="1485582" y="517429"/>
                        <a:pt x="1539158" y="621943"/>
                        <a:pt x="1552297" y="635082"/>
                      </a:cubicBezTo>
                      <a:cubicBezTo>
                        <a:pt x="1564057" y="646843"/>
                        <a:pt x="1573316" y="661807"/>
                        <a:pt x="1587577" y="670364"/>
                      </a:cubicBezTo>
                      <a:cubicBezTo>
                        <a:pt x="1603521" y="679931"/>
                        <a:pt x="1622856" y="682125"/>
                        <a:pt x="1640496" y="688005"/>
                      </a:cubicBezTo>
                      <a:cubicBezTo>
                        <a:pt x="1690533" y="684156"/>
                        <a:pt x="1861449" y="708629"/>
                        <a:pt x="1922732" y="635082"/>
                      </a:cubicBezTo>
                      <a:cubicBezTo>
                        <a:pt x="1990338" y="553948"/>
                        <a:pt x="1927498" y="557369"/>
                        <a:pt x="1993291" y="458670"/>
                      </a:cubicBezTo>
                      <a:cubicBezTo>
                        <a:pt x="2005051" y="441029"/>
                        <a:pt x="2019089" y="424710"/>
                        <a:pt x="2028570" y="405747"/>
                      </a:cubicBezTo>
                      <a:cubicBezTo>
                        <a:pt x="2036886" y="389114"/>
                        <a:pt x="2033062" y="365973"/>
                        <a:pt x="2046210" y="352823"/>
                      </a:cubicBezTo>
                      <a:cubicBezTo>
                        <a:pt x="2059357" y="339675"/>
                        <a:pt x="2081489" y="341062"/>
                        <a:pt x="2099129" y="335182"/>
                      </a:cubicBezTo>
                      <a:cubicBezTo>
                        <a:pt x="2116769" y="317541"/>
                        <a:pt x="2130241" y="294375"/>
                        <a:pt x="2152049" y="282259"/>
                      </a:cubicBezTo>
                      <a:cubicBezTo>
                        <a:pt x="2184557" y="264198"/>
                        <a:pt x="2257887" y="246976"/>
                        <a:pt x="2257887" y="246976"/>
                      </a:cubicBezTo>
                      <a:cubicBezTo>
                        <a:pt x="2263767" y="229335"/>
                        <a:pt x="2262379" y="207202"/>
                        <a:pt x="2275527" y="194053"/>
                      </a:cubicBezTo>
                      <a:cubicBezTo>
                        <a:pt x="2312748" y="156829"/>
                        <a:pt x="2405566" y="189266"/>
                        <a:pt x="2434284" y="194053"/>
                      </a:cubicBezTo>
                      <a:cubicBezTo>
                        <a:pt x="2467098" y="226869"/>
                        <a:pt x="2477978" y="242363"/>
                        <a:pt x="2522483" y="264617"/>
                      </a:cubicBezTo>
                      <a:cubicBezTo>
                        <a:pt x="2547794" y="277274"/>
                        <a:pt x="2623346" y="294246"/>
                        <a:pt x="2645961" y="299900"/>
                      </a:cubicBezTo>
                      <a:cubicBezTo>
                        <a:pt x="2657721" y="311661"/>
                        <a:pt x="2670852" y="322194"/>
                        <a:pt x="2681241" y="335182"/>
                      </a:cubicBezTo>
                      <a:cubicBezTo>
                        <a:pt x="2694485" y="351738"/>
                        <a:pt x="2699965" y="374861"/>
                        <a:pt x="2716520" y="388106"/>
                      </a:cubicBezTo>
                      <a:cubicBezTo>
                        <a:pt x="2731039" y="399722"/>
                        <a:pt x="2751800" y="399867"/>
                        <a:pt x="2769440" y="405747"/>
                      </a:cubicBezTo>
                      <a:cubicBezTo>
                        <a:pt x="2792959" y="399867"/>
                        <a:pt x="2816332" y="393366"/>
                        <a:pt x="2839998" y="388106"/>
                      </a:cubicBezTo>
                      <a:cubicBezTo>
                        <a:pt x="2869266" y="381601"/>
                        <a:pt x="2899110" y="377736"/>
                        <a:pt x="2928197" y="370464"/>
                      </a:cubicBezTo>
                      <a:cubicBezTo>
                        <a:pt x="2946236" y="365954"/>
                        <a:pt x="2963476" y="358703"/>
                        <a:pt x="2981116" y="352823"/>
                      </a:cubicBezTo>
                      <a:cubicBezTo>
                        <a:pt x="3035071" y="190948"/>
                        <a:pt x="2944881" y="442941"/>
                        <a:pt x="3051675" y="229335"/>
                      </a:cubicBezTo>
                      <a:cubicBezTo>
                        <a:pt x="3068306" y="196070"/>
                        <a:pt x="3060658" y="149787"/>
                        <a:pt x="3086955" y="123488"/>
                      </a:cubicBezTo>
                      <a:cubicBezTo>
                        <a:pt x="3118740" y="91701"/>
                        <a:pt x="3149817" y="53702"/>
                        <a:pt x="3192793" y="35282"/>
                      </a:cubicBezTo>
                      <a:cubicBezTo>
                        <a:pt x="3215076" y="25731"/>
                        <a:pt x="3240041" y="24302"/>
                        <a:pt x="3263352" y="17641"/>
                      </a:cubicBezTo>
                      <a:cubicBezTo>
                        <a:pt x="3281230" y="12532"/>
                        <a:pt x="3298631" y="5880"/>
                        <a:pt x="3316271" y="0"/>
                      </a:cubicBezTo>
                      <a:cubicBezTo>
                        <a:pt x="3357431" y="5880"/>
                        <a:pt x="3405566" y="-6027"/>
                        <a:pt x="3439750" y="17641"/>
                      </a:cubicBezTo>
                      <a:cubicBezTo>
                        <a:pt x="3520196" y="73339"/>
                        <a:pt x="3537704" y="153791"/>
                        <a:pt x="3580868" y="229335"/>
                      </a:cubicBezTo>
                      <a:cubicBezTo>
                        <a:pt x="3591386" y="247743"/>
                        <a:pt x="3601156" y="267267"/>
                        <a:pt x="3616147" y="282259"/>
                      </a:cubicBezTo>
                      <a:cubicBezTo>
                        <a:pt x="3631138" y="297251"/>
                        <a:pt x="3652511" y="304296"/>
                        <a:pt x="3669066" y="317541"/>
                      </a:cubicBezTo>
                      <a:cubicBezTo>
                        <a:pt x="3728764" y="365303"/>
                        <a:pt x="3704692" y="388222"/>
                        <a:pt x="3810184" y="423388"/>
                      </a:cubicBezTo>
                      <a:lnTo>
                        <a:pt x="3916023" y="458670"/>
                      </a:lnTo>
                      <a:cubicBezTo>
                        <a:pt x="3948836" y="491486"/>
                        <a:pt x="3964331" y="502371"/>
                        <a:pt x="3986582" y="546876"/>
                      </a:cubicBezTo>
                      <a:cubicBezTo>
                        <a:pt x="3989212" y="552136"/>
                        <a:pt x="3986582" y="558637"/>
                        <a:pt x="3986582" y="564517"/>
                      </a:cubicBezTo>
                    </a:path>
                  </a:pathLst>
                </a:custGeom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67544" y="1556792"/>
                  <a:ext cx="576064" cy="7920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4572000" y="2420888"/>
                <a:ext cx="576064" cy="792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971600" y="2708920"/>
              <a:ext cx="3600400" cy="1008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875974" y="371978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 smtClean="0"/>
              <a:t>D</a:t>
            </a:r>
            <a:r>
              <a:rPr lang="en-US" dirty="0" smtClean="0"/>
              <a:t>(t)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83886" y="2207618"/>
            <a:ext cx="4934262" cy="2645622"/>
            <a:chOff x="4427984" y="4553744"/>
            <a:chExt cx="4505196" cy="2266601"/>
          </a:xfrm>
        </p:grpSpPr>
        <p:grpSp>
          <p:nvGrpSpPr>
            <p:cNvPr id="14" name="Group 13"/>
            <p:cNvGrpSpPr/>
            <p:nvPr/>
          </p:nvGrpSpPr>
          <p:grpSpPr>
            <a:xfrm>
              <a:off x="4427984" y="4553744"/>
              <a:ext cx="4505196" cy="2266601"/>
              <a:chOff x="3131840" y="4581128"/>
              <a:chExt cx="4505196" cy="2266601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3131840" y="4581128"/>
                <a:ext cx="4176464" cy="1008112"/>
                <a:chOff x="755576" y="1484784"/>
                <a:chExt cx="4176464" cy="1008112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331640" y="1484784"/>
                  <a:ext cx="3600400" cy="10081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/>
                <p:cNvGrpSpPr/>
                <p:nvPr/>
              </p:nvGrpSpPr>
              <p:grpSpPr>
                <a:xfrm>
                  <a:off x="755576" y="1556792"/>
                  <a:ext cx="4059758" cy="864096"/>
                  <a:chOff x="467544" y="1556792"/>
                  <a:chExt cx="4059758" cy="864096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467544" y="1556792"/>
                    <a:ext cx="4059758" cy="792088"/>
                    <a:chOff x="467544" y="1556792"/>
                    <a:chExt cx="4059758" cy="792088"/>
                  </a:xfrm>
                </p:grpSpPr>
                <p:sp>
                  <p:nvSpPr>
                    <p:cNvPr id="15" name="Freeform 14"/>
                    <p:cNvSpPr/>
                    <p:nvPr/>
                  </p:nvSpPr>
                  <p:spPr>
                    <a:xfrm>
                      <a:off x="539552" y="1628800"/>
                      <a:ext cx="3987750" cy="688966"/>
                    </a:xfrm>
                    <a:custGeom>
                      <a:avLst/>
                      <a:gdLst>
                        <a:gd name="connsiteX0" fmla="*/ 0 w 3987750"/>
                        <a:gd name="connsiteY0" fmla="*/ 194053 h 688966"/>
                        <a:gd name="connsiteX1" fmla="*/ 317516 w 3987750"/>
                        <a:gd name="connsiteY1" fmla="*/ 211694 h 688966"/>
                        <a:gd name="connsiteX2" fmla="*/ 405714 w 3987750"/>
                        <a:gd name="connsiteY2" fmla="*/ 299900 h 688966"/>
                        <a:gd name="connsiteX3" fmla="*/ 440994 w 3987750"/>
                        <a:gd name="connsiteY3" fmla="*/ 335182 h 688966"/>
                        <a:gd name="connsiteX4" fmla="*/ 511553 w 3987750"/>
                        <a:gd name="connsiteY4" fmla="*/ 423388 h 688966"/>
                        <a:gd name="connsiteX5" fmla="*/ 582112 w 3987750"/>
                        <a:gd name="connsiteY5" fmla="*/ 458670 h 688966"/>
                        <a:gd name="connsiteX6" fmla="*/ 723230 w 3987750"/>
                        <a:gd name="connsiteY6" fmla="*/ 564517 h 688966"/>
                        <a:gd name="connsiteX7" fmla="*/ 829068 w 3987750"/>
                        <a:gd name="connsiteY7" fmla="*/ 599799 h 688966"/>
                        <a:gd name="connsiteX8" fmla="*/ 881987 w 3987750"/>
                        <a:gd name="connsiteY8" fmla="*/ 635082 h 688966"/>
                        <a:gd name="connsiteX9" fmla="*/ 1146583 w 3987750"/>
                        <a:gd name="connsiteY9" fmla="*/ 599799 h 688966"/>
                        <a:gd name="connsiteX10" fmla="*/ 1234782 w 3987750"/>
                        <a:gd name="connsiteY10" fmla="*/ 493953 h 688966"/>
                        <a:gd name="connsiteX11" fmla="*/ 1287701 w 3987750"/>
                        <a:gd name="connsiteY11" fmla="*/ 458670 h 688966"/>
                        <a:gd name="connsiteX12" fmla="*/ 1446459 w 3987750"/>
                        <a:gd name="connsiteY12" fmla="*/ 493953 h 688966"/>
                        <a:gd name="connsiteX13" fmla="*/ 1552297 w 3987750"/>
                        <a:gd name="connsiteY13" fmla="*/ 635082 h 688966"/>
                        <a:gd name="connsiteX14" fmla="*/ 1587577 w 3987750"/>
                        <a:gd name="connsiteY14" fmla="*/ 670364 h 688966"/>
                        <a:gd name="connsiteX15" fmla="*/ 1640496 w 3987750"/>
                        <a:gd name="connsiteY15" fmla="*/ 688005 h 688966"/>
                        <a:gd name="connsiteX16" fmla="*/ 1922732 w 3987750"/>
                        <a:gd name="connsiteY16" fmla="*/ 635082 h 688966"/>
                        <a:gd name="connsiteX17" fmla="*/ 1993291 w 3987750"/>
                        <a:gd name="connsiteY17" fmla="*/ 458670 h 688966"/>
                        <a:gd name="connsiteX18" fmla="*/ 2028570 w 3987750"/>
                        <a:gd name="connsiteY18" fmla="*/ 405747 h 688966"/>
                        <a:gd name="connsiteX19" fmla="*/ 2046210 w 3987750"/>
                        <a:gd name="connsiteY19" fmla="*/ 352823 h 688966"/>
                        <a:gd name="connsiteX20" fmla="*/ 2099129 w 3987750"/>
                        <a:gd name="connsiteY20" fmla="*/ 335182 h 688966"/>
                        <a:gd name="connsiteX21" fmla="*/ 2152049 w 3987750"/>
                        <a:gd name="connsiteY21" fmla="*/ 282259 h 688966"/>
                        <a:gd name="connsiteX22" fmla="*/ 2257887 w 3987750"/>
                        <a:gd name="connsiteY22" fmla="*/ 246976 h 688966"/>
                        <a:gd name="connsiteX23" fmla="*/ 2275527 w 3987750"/>
                        <a:gd name="connsiteY23" fmla="*/ 194053 h 688966"/>
                        <a:gd name="connsiteX24" fmla="*/ 2434284 w 3987750"/>
                        <a:gd name="connsiteY24" fmla="*/ 194053 h 688966"/>
                        <a:gd name="connsiteX25" fmla="*/ 2522483 w 3987750"/>
                        <a:gd name="connsiteY25" fmla="*/ 264617 h 688966"/>
                        <a:gd name="connsiteX26" fmla="*/ 2645961 w 3987750"/>
                        <a:gd name="connsiteY26" fmla="*/ 299900 h 688966"/>
                        <a:gd name="connsiteX27" fmla="*/ 2681241 w 3987750"/>
                        <a:gd name="connsiteY27" fmla="*/ 335182 h 688966"/>
                        <a:gd name="connsiteX28" fmla="*/ 2716520 w 3987750"/>
                        <a:gd name="connsiteY28" fmla="*/ 388106 h 688966"/>
                        <a:gd name="connsiteX29" fmla="*/ 2769440 w 3987750"/>
                        <a:gd name="connsiteY29" fmla="*/ 405747 h 688966"/>
                        <a:gd name="connsiteX30" fmla="*/ 2839998 w 3987750"/>
                        <a:gd name="connsiteY30" fmla="*/ 388106 h 688966"/>
                        <a:gd name="connsiteX31" fmla="*/ 2928197 w 3987750"/>
                        <a:gd name="connsiteY31" fmla="*/ 370464 h 688966"/>
                        <a:gd name="connsiteX32" fmla="*/ 2981116 w 3987750"/>
                        <a:gd name="connsiteY32" fmla="*/ 352823 h 688966"/>
                        <a:gd name="connsiteX33" fmla="*/ 3051675 w 3987750"/>
                        <a:gd name="connsiteY33" fmla="*/ 229335 h 688966"/>
                        <a:gd name="connsiteX34" fmla="*/ 3086955 w 3987750"/>
                        <a:gd name="connsiteY34" fmla="*/ 123488 h 688966"/>
                        <a:gd name="connsiteX35" fmla="*/ 3192793 w 3987750"/>
                        <a:gd name="connsiteY35" fmla="*/ 35282 h 688966"/>
                        <a:gd name="connsiteX36" fmla="*/ 3263352 w 3987750"/>
                        <a:gd name="connsiteY36" fmla="*/ 17641 h 688966"/>
                        <a:gd name="connsiteX37" fmla="*/ 3316271 w 3987750"/>
                        <a:gd name="connsiteY37" fmla="*/ 0 h 688966"/>
                        <a:gd name="connsiteX38" fmla="*/ 3439750 w 3987750"/>
                        <a:gd name="connsiteY38" fmla="*/ 17641 h 688966"/>
                        <a:gd name="connsiteX39" fmla="*/ 3580868 w 3987750"/>
                        <a:gd name="connsiteY39" fmla="*/ 229335 h 688966"/>
                        <a:gd name="connsiteX40" fmla="*/ 3616147 w 3987750"/>
                        <a:gd name="connsiteY40" fmla="*/ 282259 h 688966"/>
                        <a:gd name="connsiteX41" fmla="*/ 3669066 w 3987750"/>
                        <a:gd name="connsiteY41" fmla="*/ 317541 h 688966"/>
                        <a:gd name="connsiteX42" fmla="*/ 3810184 w 3987750"/>
                        <a:gd name="connsiteY42" fmla="*/ 423388 h 688966"/>
                        <a:gd name="connsiteX43" fmla="*/ 3916023 w 3987750"/>
                        <a:gd name="connsiteY43" fmla="*/ 458670 h 688966"/>
                        <a:gd name="connsiteX44" fmla="*/ 3986582 w 3987750"/>
                        <a:gd name="connsiteY44" fmla="*/ 546876 h 688966"/>
                        <a:gd name="connsiteX45" fmla="*/ 3986582 w 3987750"/>
                        <a:gd name="connsiteY45" fmla="*/ 564517 h 6889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</a:cxnLst>
                      <a:rect l="l" t="t" r="r" b="b"/>
                      <a:pathLst>
                        <a:path w="3987750" h="688966">
                          <a:moveTo>
                            <a:pt x="0" y="194053"/>
                          </a:moveTo>
                          <a:cubicBezTo>
                            <a:pt x="105839" y="199933"/>
                            <a:pt x="211992" y="201643"/>
                            <a:pt x="317516" y="211694"/>
                          </a:cubicBezTo>
                          <a:cubicBezTo>
                            <a:pt x="393157" y="218898"/>
                            <a:pt x="365268" y="239226"/>
                            <a:pt x="405714" y="299900"/>
                          </a:cubicBezTo>
                          <a:cubicBezTo>
                            <a:pt x="414939" y="313739"/>
                            <a:pt x="430605" y="322194"/>
                            <a:pt x="440994" y="335182"/>
                          </a:cubicBezTo>
                          <a:cubicBezTo>
                            <a:pt x="467956" y="368887"/>
                            <a:pt x="475043" y="399046"/>
                            <a:pt x="511553" y="423388"/>
                          </a:cubicBezTo>
                          <a:cubicBezTo>
                            <a:pt x="533432" y="437975"/>
                            <a:pt x="558592" y="446909"/>
                            <a:pt x="582112" y="458670"/>
                          </a:cubicBezTo>
                          <a:cubicBezTo>
                            <a:pt x="623903" y="500465"/>
                            <a:pt x="663387" y="544568"/>
                            <a:pt x="723230" y="564517"/>
                          </a:cubicBezTo>
                          <a:lnTo>
                            <a:pt x="829068" y="599799"/>
                          </a:lnTo>
                          <a:cubicBezTo>
                            <a:pt x="846708" y="611560"/>
                            <a:pt x="860786" y="635082"/>
                            <a:pt x="881987" y="635082"/>
                          </a:cubicBezTo>
                          <a:cubicBezTo>
                            <a:pt x="970966" y="635082"/>
                            <a:pt x="1060850" y="623616"/>
                            <a:pt x="1146583" y="599799"/>
                          </a:cubicBezTo>
                          <a:cubicBezTo>
                            <a:pt x="1186597" y="588683"/>
                            <a:pt x="1209373" y="519364"/>
                            <a:pt x="1234782" y="493953"/>
                          </a:cubicBezTo>
                          <a:cubicBezTo>
                            <a:pt x="1249773" y="478961"/>
                            <a:pt x="1270061" y="470431"/>
                            <a:pt x="1287701" y="458670"/>
                          </a:cubicBezTo>
                          <a:cubicBezTo>
                            <a:pt x="1309083" y="462234"/>
                            <a:pt x="1413052" y="473907"/>
                            <a:pt x="1446459" y="493953"/>
                          </a:cubicBezTo>
                          <a:cubicBezTo>
                            <a:pt x="1485582" y="517429"/>
                            <a:pt x="1539158" y="621943"/>
                            <a:pt x="1552297" y="635082"/>
                          </a:cubicBezTo>
                          <a:cubicBezTo>
                            <a:pt x="1564057" y="646843"/>
                            <a:pt x="1573316" y="661807"/>
                            <a:pt x="1587577" y="670364"/>
                          </a:cubicBezTo>
                          <a:cubicBezTo>
                            <a:pt x="1603521" y="679931"/>
                            <a:pt x="1622856" y="682125"/>
                            <a:pt x="1640496" y="688005"/>
                          </a:cubicBezTo>
                          <a:cubicBezTo>
                            <a:pt x="1690533" y="684156"/>
                            <a:pt x="1861449" y="708629"/>
                            <a:pt x="1922732" y="635082"/>
                          </a:cubicBezTo>
                          <a:cubicBezTo>
                            <a:pt x="1990338" y="553948"/>
                            <a:pt x="1927498" y="557369"/>
                            <a:pt x="1993291" y="458670"/>
                          </a:cubicBezTo>
                          <a:cubicBezTo>
                            <a:pt x="2005051" y="441029"/>
                            <a:pt x="2019089" y="424710"/>
                            <a:pt x="2028570" y="405747"/>
                          </a:cubicBezTo>
                          <a:cubicBezTo>
                            <a:pt x="2036886" y="389114"/>
                            <a:pt x="2033062" y="365973"/>
                            <a:pt x="2046210" y="352823"/>
                          </a:cubicBezTo>
                          <a:cubicBezTo>
                            <a:pt x="2059357" y="339675"/>
                            <a:pt x="2081489" y="341062"/>
                            <a:pt x="2099129" y="335182"/>
                          </a:cubicBezTo>
                          <a:cubicBezTo>
                            <a:pt x="2116769" y="317541"/>
                            <a:pt x="2130241" y="294375"/>
                            <a:pt x="2152049" y="282259"/>
                          </a:cubicBezTo>
                          <a:cubicBezTo>
                            <a:pt x="2184557" y="264198"/>
                            <a:pt x="2257887" y="246976"/>
                            <a:pt x="2257887" y="246976"/>
                          </a:cubicBezTo>
                          <a:cubicBezTo>
                            <a:pt x="2263767" y="229335"/>
                            <a:pt x="2262379" y="207202"/>
                            <a:pt x="2275527" y="194053"/>
                          </a:cubicBezTo>
                          <a:cubicBezTo>
                            <a:pt x="2312748" y="156829"/>
                            <a:pt x="2405566" y="189266"/>
                            <a:pt x="2434284" y="194053"/>
                          </a:cubicBezTo>
                          <a:cubicBezTo>
                            <a:pt x="2467098" y="226869"/>
                            <a:pt x="2477978" y="242363"/>
                            <a:pt x="2522483" y="264617"/>
                          </a:cubicBezTo>
                          <a:cubicBezTo>
                            <a:pt x="2547794" y="277274"/>
                            <a:pt x="2623346" y="294246"/>
                            <a:pt x="2645961" y="299900"/>
                          </a:cubicBezTo>
                          <a:cubicBezTo>
                            <a:pt x="2657721" y="311661"/>
                            <a:pt x="2670852" y="322194"/>
                            <a:pt x="2681241" y="335182"/>
                          </a:cubicBezTo>
                          <a:cubicBezTo>
                            <a:pt x="2694485" y="351738"/>
                            <a:pt x="2699965" y="374861"/>
                            <a:pt x="2716520" y="388106"/>
                          </a:cubicBezTo>
                          <a:cubicBezTo>
                            <a:pt x="2731039" y="399722"/>
                            <a:pt x="2751800" y="399867"/>
                            <a:pt x="2769440" y="405747"/>
                          </a:cubicBezTo>
                          <a:cubicBezTo>
                            <a:pt x="2792959" y="399867"/>
                            <a:pt x="2816332" y="393366"/>
                            <a:pt x="2839998" y="388106"/>
                          </a:cubicBezTo>
                          <a:cubicBezTo>
                            <a:pt x="2869266" y="381601"/>
                            <a:pt x="2899110" y="377736"/>
                            <a:pt x="2928197" y="370464"/>
                          </a:cubicBezTo>
                          <a:cubicBezTo>
                            <a:pt x="2946236" y="365954"/>
                            <a:pt x="2963476" y="358703"/>
                            <a:pt x="2981116" y="352823"/>
                          </a:cubicBezTo>
                          <a:cubicBezTo>
                            <a:pt x="3035071" y="190948"/>
                            <a:pt x="2944881" y="442941"/>
                            <a:pt x="3051675" y="229335"/>
                          </a:cubicBezTo>
                          <a:cubicBezTo>
                            <a:pt x="3068306" y="196070"/>
                            <a:pt x="3060658" y="149787"/>
                            <a:pt x="3086955" y="123488"/>
                          </a:cubicBezTo>
                          <a:cubicBezTo>
                            <a:pt x="3118740" y="91701"/>
                            <a:pt x="3149817" y="53702"/>
                            <a:pt x="3192793" y="35282"/>
                          </a:cubicBezTo>
                          <a:cubicBezTo>
                            <a:pt x="3215076" y="25731"/>
                            <a:pt x="3240041" y="24302"/>
                            <a:pt x="3263352" y="17641"/>
                          </a:cubicBezTo>
                          <a:cubicBezTo>
                            <a:pt x="3281230" y="12532"/>
                            <a:pt x="3298631" y="5880"/>
                            <a:pt x="3316271" y="0"/>
                          </a:cubicBezTo>
                          <a:cubicBezTo>
                            <a:pt x="3357431" y="5880"/>
                            <a:pt x="3405566" y="-6027"/>
                            <a:pt x="3439750" y="17641"/>
                          </a:cubicBezTo>
                          <a:cubicBezTo>
                            <a:pt x="3520196" y="73339"/>
                            <a:pt x="3537704" y="153791"/>
                            <a:pt x="3580868" y="229335"/>
                          </a:cubicBezTo>
                          <a:cubicBezTo>
                            <a:pt x="3591386" y="247743"/>
                            <a:pt x="3601156" y="267267"/>
                            <a:pt x="3616147" y="282259"/>
                          </a:cubicBezTo>
                          <a:cubicBezTo>
                            <a:pt x="3631138" y="297251"/>
                            <a:pt x="3652511" y="304296"/>
                            <a:pt x="3669066" y="317541"/>
                          </a:cubicBezTo>
                          <a:cubicBezTo>
                            <a:pt x="3728764" y="365303"/>
                            <a:pt x="3704692" y="388222"/>
                            <a:pt x="3810184" y="423388"/>
                          </a:cubicBezTo>
                          <a:lnTo>
                            <a:pt x="3916023" y="458670"/>
                          </a:lnTo>
                          <a:cubicBezTo>
                            <a:pt x="3948836" y="491486"/>
                            <a:pt x="3964331" y="502371"/>
                            <a:pt x="3986582" y="546876"/>
                          </a:cubicBezTo>
                          <a:cubicBezTo>
                            <a:pt x="3989212" y="552136"/>
                            <a:pt x="3986582" y="558637"/>
                            <a:pt x="3986582" y="564517"/>
                          </a:cubicBezTo>
                        </a:path>
                      </a:pathLst>
                    </a:custGeom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467544" y="1556792"/>
                      <a:ext cx="576064" cy="7920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1043608" y="1556792"/>
                    <a:ext cx="0" cy="86409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4" name="TextBox 43"/>
              <p:cNvSpPr txBox="1"/>
              <p:nvPr/>
            </p:nvSpPr>
            <p:spPr>
              <a:xfrm>
                <a:off x="4972740" y="6478397"/>
                <a:ext cx="2664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095802" y="4645968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 smtClean="0"/>
                <a:t>x</a:t>
              </a:r>
              <a:r>
                <a:rPr lang="en-US" dirty="0" smtClean="0"/>
                <a:t>(t)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48182" y="2639665"/>
            <a:ext cx="720080" cy="1517848"/>
            <a:chOff x="5508105" y="4728264"/>
            <a:chExt cx="720080" cy="1517848"/>
          </a:xfrm>
        </p:grpSpPr>
        <p:cxnSp>
          <p:nvCxnSpPr>
            <p:cNvPr id="47" name="Straight Connector 46"/>
            <p:cNvCxnSpPr/>
            <p:nvPr/>
          </p:nvCxnSpPr>
          <p:spPr>
            <a:xfrm flipH="1">
              <a:off x="5508105" y="4728264"/>
              <a:ext cx="41449" cy="151784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031906" y="5210616"/>
              <a:ext cx="21704" cy="91440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599858" y="5282624"/>
              <a:ext cx="43204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508105" y="4877960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</a:t>
              </a:r>
              <a:r>
                <a:rPr lang="en-US" dirty="0" err="1" smtClean="0"/>
                <a:t>τ</a:t>
              </a:r>
              <a:r>
                <a:rPr lang="en-US" baseline="-25000" dirty="0" err="1" smtClean="0"/>
                <a:t>D</a:t>
              </a:r>
              <a:endParaRPr lang="en-US" baseline="-25000" dirty="0"/>
            </a:p>
          </p:txBody>
        </p:sp>
      </p:grpSp>
      <p:cxnSp>
        <p:nvCxnSpPr>
          <p:cNvPr id="139" name="Straight Connector 138"/>
          <p:cNvCxnSpPr/>
          <p:nvPr/>
        </p:nvCxnSpPr>
        <p:spPr>
          <a:xfrm>
            <a:off x="230832" y="7173416"/>
            <a:ext cx="914400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 rot="19964903">
            <a:off x="5453375" y="2523827"/>
            <a:ext cx="2952328" cy="2057125"/>
          </a:xfrm>
          <a:prstGeom prst="ellipse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 w="57150" cmpd="sng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586317">
            <a:off x="6670336" y="2747842"/>
            <a:ext cx="1656184" cy="864096"/>
            <a:chOff x="3347864" y="2060848"/>
            <a:chExt cx="1656184" cy="864096"/>
          </a:xfrm>
        </p:grpSpPr>
        <p:sp>
          <p:nvSpPr>
            <p:cNvPr id="94" name="Oval 93"/>
            <p:cNvSpPr/>
            <p:nvPr/>
          </p:nvSpPr>
          <p:spPr>
            <a:xfrm>
              <a:off x="3347864" y="2708920"/>
              <a:ext cx="288032" cy="2160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 flipV="1">
              <a:off x="3491880" y="2060848"/>
              <a:ext cx="1512168" cy="792088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21013683">
              <a:off x="3399359" y="2286972"/>
              <a:ext cx="696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F</a:t>
              </a:r>
              <a:r>
                <a:rPr lang="en-US" baseline="-25000" dirty="0" err="1" smtClean="0">
                  <a:solidFill>
                    <a:srgbClr val="FF0000"/>
                  </a:solidFill>
                </a:rPr>
                <a:t>x</a:t>
              </a:r>
              <a:r>
                <a:rPr lang="en-US" dirty="0" smtClean="0">
                  <a:solidFill>
                    <a:srgbClr val="FF0000"/>
                  </a:solidFill>
                </a:rPr>
                <a:t>(t)</a:t>
              </a:r>
              <a:endParaRPr lang="en-US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657760">
            <a:off x="5894014" y="3532333"/>
            <a:ext cx="2399163" cy="1040899"/>
            <a:chOff x="2747617" y="2892157"/>
            <a:chExt cx="2399163" cy="1040899"/>
          </a:xfrm>
        </p:grpSpPr>
        <p:cxnSp>
          <p:nvCxnSpPr>
            <p:cNvPr id="72" name="Straight Connector 71"/>
            <p:cNvCxnSpPr/>
            <p:nvPr/>
          </p:nvCxnSpPr>
          <p:spPr>
            <a:xfrm rot="20942240" flipV="1">
              <a:off x="3202668" y="2892157"/>
              <a:ext cx="358339" cy="84312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747617" y="3035947"/>
              <a:ext cx="2399163" cy="897109"/>
              <a:chOff x="2747617" y="3035947"/>
              <a:chExt cx="2399163" cy="897109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131840" y="3717032"/>
                <a:ext cx="288032" cy="216024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 rot="20942240" flipV="1">
                <a:off x="3227655" y="3035947"/>
                <a:ext cx="1919125" cy="592625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 rot="20942240">
                <a:off x="2747617" y="3309136"/>
                <a:ext cx="11168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FF"/>
                    </a:solidFill>
                  </a:rPr>
                  <a:t>F</a:t>
                </a:r>
                <a:r>
                  <a:rPr lang="en-US" baseline="-25000" dirty="0" smtClean="0">
                    <a:solidFill>
                      <a:srgbClr val="0000FF"/>
                    </a:solidFill>
                  </a:rPr>
                  <a:t>D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(t)</a:t>
                </a:r>
                <a:endParaRPr lang="en-US" baseline="-25000" dirty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67" name="TextBox 66"/>
          <p:cNvSpPr txBox="1"/>
          <p:nvPr/>
        </p:nvSpPr>
        <p:spPr>
          <a:xfrm>
            <a:off x="7782805" y="428568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observer</a:t>
            </a: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 rot="14171389" flipV="1">
            <a:off x="8044880" y="2840748"/>
            <a:ext cx="1016496" cy="1109204"/>
            <a:chOff x="6507832" y="3789040"/>
            <a:chExt cx="1016496" cy="711696"/>
          </a:xfrm>
        </p:grpSpPr>
        <p:sp>
          <p:nvSpPr>
            <p:cNvPr id="103" name="Oval 102"/>
            <p:cNvSpPr/>
            <p:nvPr/>
          </p:nvSpPr>
          <p:spPr>
            <a:xfrm>
              <a:off x="7020272" y="3789040"/>
              <a:ext cx="360040" cy="2880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 flipV="1">
              <a:off x="6732240" y="4005064"/>
              <a:ext cx="36004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516216" y="4077072"/>
              <a:ext cx="216024" cy="7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6507832" y="4149080"/>
              <a:ext cx="224408" cy="35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876256" y="4077072"/>
              <a:ext cx="648072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179512" y="1052736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Hot inner accretion drives variability.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Model as a point source for speed and simplicity.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64016" y="1905446"/>
            <a:ext cx="2830771" cy="2663126"/>
            <a:chOff x="1431983" y="4292381"/>
            <a:chExt cx="3303779" cy="2223671"/>
          </a:xfrm>
        </p:grpSpPr>
        <p:sp>
          <p:nvSpPr>
            <p:cNvPr id="64" name="TextBox 63"/>
            <p:cNvSpPr txBox="1"/>
            <p:nvPr/>
          </p:nvSpPr>
          <p:spPr>
            <a:xfrm>
              <a:off x="2071466" y="6146720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Delay (</a:t>
              </a:r>
              <a:r>
                <a:rPr lang="en-US" dirty="0" err="1" smtClean="0"/>
                <a:t>τ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431983" y="4292381"/>
              <a:ext cx="1863619" cy="2141657"/>
              <a:chOff x="1431983" y="4292381"/>
              <a:chExt cx="1863619" cy="214165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431506" y="5210616"/>
                <a:ext cx="432048" cy="792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855442" y="5210616"/>
                <a:ext cx="1440160" cy="10081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287490" y="5426640"/>
                <a:ext cx="72008" cy="7920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Arrow Connector 77"/>
              <p:cNvCxnSpPr>
                <a:endCxn id="77" idx="0"/>
              </p:cNvCxnSpPr>
              <p:nvPr/>
            </p:nvCxnSpPr>
            <p:spPr>
              <a:xfrm>
                <a:off x="1855442" y="5426640"/>
                <a:ext cx="4680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1907705" y="5342636"/>
                <a:ext cx="720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τ</a:t>
                </a:r>
                <a:r>
                  <a:rPr lang="en-US" baseline="-25000" dirty="0" err="1" smtClean="0"/>
                  <a:t>D</a:t>
                </a:r>
                <a:endParaRPr lang="en-US" baseline="-25000" dirty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 rot="16200000">
                <a:off x="558717" y="5165647"/>
                <a:ext cx="2141657" cy="39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Delay Distribution</a:t>
                </a:r>
                <a:r>
                  <a:rPr lang="en-US" sz="1400" dirty="0" smtClean="0"/>
                  <a:t> </a:t>
                </a:r>
                <a:r>
                  <a:rPr lang="en-US" sz="1400" i="1" dirty="0" err="1" smtClean="0"/>
                  <a:t>ψ</a:t>
                </a:r>
                <a:r>
                  <a:rPr lang="en-US" sz="1400" i="1" dirty="0" smtClean="0"/>
                  <a:t>(</a:t>
                </a:r>
                <a:r>
                  <a:rPr lang="en-US" sz="1400" dirty="0" err="1" smtClean="0"/>
                  <a:t>τ</a:t>
                </a:r>
                <a:r>
                  <a:rPr lang="en-US" sz="1400" dirty="0" smtClean="0"/>
                  <a:t> )</a:t>
                </a:r>
                <a:endParaRPr lang="en-US" sz="1400" dirty="0"/>
              </a:p>
            </p:txBody>
          </p:sp>
        </p:grpSp>
      </p:grpSp>
      <p:pic>
        <p:nvPicPr>
          <p:cNvPr id="12" name="Picture 11" descr="Screen Shot 2015-05-24 at 16.23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42" y="5467014"/>
            <a:ext cx="5118100" cy="711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9381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Several Discrete Reprocessing Sites</a:t>
            </a:r>
            <a:endParaRPr lang="en-US" sz="2400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216024" y="7605464"/>
            <a:ext cx="914400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 rot="19964903">
            <a:off x="3893806" y="1922172"/>
            <a:ext cx="3548269" cy="2465314"/>
          </a:xfrm>
          <a:prstGeom prst="ellipse">
            <a:avLst/>
          </a:prstGeom>
          <a:solidFill>
            <a:schemeClr val="tx1">
              <a:lumMod val="50000"/>
              <a:lumOff val="50000"/>
              <a:alpha val="41000"/>
            </a:schemeClr>
          </a:solidFill>
          <a:ln w="57150" cmpd="sng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163272" y="174602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Observer</a:t>
            </a: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 rot="14171389" flipV="1">
            <a:off x="7326638" y="1994336"/>
            <a:ext cx="1016496" cy="1109204"/>
            <a:chOff x="6507832" y="3789040"/>
            <a:chExt cx="1016496" cy="711696"/>
          </a:xfrm>
        </p:grpSpPr>
        <p:sp>
          <p:nvSpPr>
            <p:cNvPr id="103" name="Oval 102"/>
            <p:cNvSpPr/>
            <p:nvPr/>
          </p:nvSpPr>
          <p:spPr>
            <a:xfrm>
              <a:off x="7020272" y="3789040"/>
              <a:ext cx="360040" cy="2880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 flipV="1">
              <a:off x="6732240" y="4005064"/>
              <a:ext cx="36004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516216" y="4077072"/>
              <a:ext cx="216024" cy="7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6507832" y="4149080"/>
              <a:ext cx="224408" cy="35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876256" y="4077072"/>
              <a:ext cx="648072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498976" y="1657962"/>
            <a:ext cx="2880319" cy="2431189"/>
            <a:chOff x="2339752" y="1700808"/>
            <a:chExt cx="2880319" cy="243118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3923928" y="2924944"/>
              <a:ext cx="1080119" cy="486974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3635897" y="3501008"/>
              <a:ext cx="1584174" cy="630989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39752" y="1700808"/>
              <a:ext cx="2376264" cy="1135046"/>
            </a:xfrm>
            <a:prstGeom prst="straightConnector1">
              <a:avLst/>
            </a:prstGeom>
            <a:ln w="38100">
              <a:solidFill>
                <a:srgbClr val="0000FF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51511" y="2773756"/>
            <a:ext cx="2153439" cy="1360757"/>
            <a:chOff x="3320279" y="2384554"/>
            <a:chExt cx="2153439" cy="1360757"/>
          </a:xfrm>
        </p:grpSpPr>
        <p:cxnSp>
          <p:nvCxnSpPr>
            <p:cNvPr id="72" name="Straight Connector 71"/>
            <p:cNvCxnSpPr>
              <a:stCxn id="51" idx="0"/>
            </p:cNvCxnSpPr>
            <p:nvPr/>
          </p:nvCxnSpPr>
          <p:spPr>
            <a:xfrm flipV="1">
              <a:off x="4814236" y="2594067"/>
              <a:ext cx="659482" cy="88308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347864" y="2708920"/>
              <a:ext cx="529012" cy="326779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2" idx="7"/>
            </p:cNvCxnSpPr>
            <p:nvPr/>
          </p:nvCxnSpPr>
          <p:spPr>
            <a:xfrm>
              <a:off x="4488173" y="2384554"/>
              <a:ext cx="909001" cy="20320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20279" y="2765627"/>
              <a:ext cx="240980" cy="97968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10944" y="2763454"/>
            <a:ext cx="2520280" cy="1681334"/>
            <a:chOff x="2051720" y="2806300"/>
            <a:chExt cx="2520280" cy="1681334"/>
          </a:xfrm>
        </p:grpSpPr>
        <p:sp>
          <p:nvSpPr>
            <p:cNvPr id="30" name="Oval 29"/>
            <p:cNvSpPr/>
            <p:nvPr/>
          </p:nvSpPr>
          <p:spPr>
            <a:xfrm rot="657760">
              <a:off x="3797824" y="3310401"/>
              <a:ext cx="288032" cy="216024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657760">
              <a:off x="3510260" y="4030435"/>
              <a:ext cx="288032" cy="22094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657760">
              <a:off x="2142109" y="2806300"/>
              <a:ext cx="288032" cy="22094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454636">
              <a:off x="2568761" y="3951103"/>
              <a:ext cx="288032" cy="216024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51720" y="306896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 smtClean="0">
                  <a:solidFill>
                    <a:srgbClr val="0000FF"/>
                  </a:solidFill>
                </a:rPr>
                <a:t>i</a:t>
              </a:r>
              <a:r>
                <a:rPr lang="en-US" sz="1600" b="1" i="1" dirty="0" smtClean="0">
                  <a:solidFill>
                    <a:srgbClr val="0000FF"/>
                  </a:solidFill>
                </a:rPr>
                <a:t> = 1</a:t>
              </a:r>
              <a:endParaRPr lang="en-US" sz="1600" b="1" i="1" dirty="0">
                <a:solidFill>
                  <a:srgbClr val="0000FF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555776" y="4077072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 smtClean="0">
                  <a:solidFill>
                    <a:srgbClr val="0000FF"/>
                  </a:solidFill>
                </a:rPr>
                <a:t>i</a:t>
              </a:r>
              <a:r>
                <a:rPr lang="en-US" sz="1600" b="1" i="1" dirty="0" smtClean="0">
                  <a:solidFill>
                    <a:srgbClr val="0000FF"/>
                  </a:solidFill>
                </a:rPr>
                <a:t> = 2</a:t>
              </a:r>
              <a:endParaRPr lang="en-US" sz="1600" b="1" i="1" dirty="0">
                <a:solidFill>
                  <a:srgbClr val="0000FF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03848" y="4149080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 smtClean="0">
                  <a:solidFill>
                    <a:srgbClr val="0000FF"/>
                  </a:solidFill>
                </a:rPr>
                <a:t>i</a:t>
              </a:r>
              <a:r>
                <a:rPr lang="en-US" sz="1600" b="1" i="1" dirty="0" smtClean="0">
                  <a:solidFill>
                    <a:srgbClr val="0000FF"/>
                  </a:solidFill>
                </a:rPr>
                <a:t> = 3</a:t>
              </a:r>
              <a:endParaRPr lang="en-US" sz="1600" b="1" i="1" dirty="0">
                <a:solidFill>
                  <a:srgbClr val="0000FF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995936" y="3356992"/>
              <a:ext cx="576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err="1" smtClean="0">
                  <a:solidFill>
                    <a:srgbClr val="0000FF"/>
                  </a:solidFill>
                </a:rPr>
                <a:t>i</a:t>
              </a:r>
              <a:r>
                <a:rPr lang="en-US" sz="1600" b="1" i="1" dirty="0" smtClean="0">
                  <a:solidFill>
                    <a:srgbClr val="0000FF"/>
                  </a:solidFill>
                </a:rPr>
                <a:t> = 4</a:t>
              </a:r>
              <a:endParaRPr lang="en-US" sz="1600" b="1" i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35080" y="2450050"/>
            <a:ext cx="1366537" cy="662249"/>
            <a:chOff x="7164288" y="2708920"/>
            <a:chExt cx="1366537" cy="66224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7308304" y="2708920"/>
              <a:ext cx="1222521" cy="58003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308304" y="2708920"/>
              <a:ext cx="870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F</a:t>
              </a:r>
              <a:r>
                <a:rPr lang="en-US" baseline="-25000" dirty="0" err="1" smtClean="0">
                  <a:solidFill>
                    <a:srgbClr val="FF0000"/>
                  </a:solidFill>
                </a:rPr>
                <a:t>x</a:t>
              </a:r>
              <a:r>
                <a:rPr lang="en-US" dirty="0" smtClean="0">
                  <a:solidFill>
                    <a:srgbClr val="FF0000"/>
                  </a:solidFill>
                </a:rPr>
                <a:t>(t)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164288" y="3212976"/>
              <a:ext cx="232861" cy="15819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Screen Shot 2015-05-24 at 16.22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25" y="5012889"/>
            <a:ext cx="5765800" cy="14478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grpSp>
        <p:nvGrpSpPr>
          <p:cNvPr id="35" name="Group 34"/>
          <p:cNvGrpSpPr/>
          <p:nvPr/>
        </p:nvGrpSpPr>
        <p:grpSpPr>
          <a:xfrm>
            <a:off x="402570" y="1487819"/>
            <a:ext cx="2830771" cy="2663126"/>
            <a:chOff x="1431983" y="4292381"/>
            <a:chExt cx="3303779" cy="2223671"/>
          </a:xfrm>
        </p:grpSpPr>
        <p:sp>
          <p:nvSpPr>
            <p:cNvPr id="36" name="TextBox 35"/>
            <p:cNvSpPr txBox="1"/>
            <p:nvPr/>
          </p:nvSpPr>
          <p:spPr>
            <a:xfrm>
              <a:off x="2071466" y="6146720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Delay (</a:t>
              </a:r>
              <a:r>
                <a:rPr lang="en-US" dirty="0" err="1" smtClean="0"/>
                <a:t>τ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431983" y="4292381"/>
              <a:ext cx="1863619" cy="2141657"/>
              <a:chOff x="1431983" y="4292381"/>
              <a:chExt cx="1863619" cy="2141657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431506" y="5210616"/>
                <a:ext cx="432048" cy="792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855442" y="5210616"/>
                <a:ext cx="1440160" cy="10081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287490" y="5426640"/>
                <a:ext cx="72008" cy="79208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/>
              <p:cNvCxnSpPr>
                <a:endCxn id="41" idx="0"/>
              </p:cNvCxnSpPr>
              <p:nvPr/>
            </p:nvCxnSpPr>
            <p:spPr>
              <a:xfrm>
                <a:off x="1855442" y="5426640"/>
                <a:ext cx="4680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907705" y="5342636"/>
                <a:ext cx="720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τ</a:t>
                </a:r>
                <a:r>
                  <a:rPr lang="en-US" baseline="-25000" dirty="0" err="1" smtClean="0"/>
                  <a:t>D</a:t>
                </a:r>
                <a:endParaRPr lang="en-US" baseline="-25000" dirty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rot="16200000">
                <a:off x="558717" y="5165647"/>
                <a:ext cx="2141657" cy="395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Delay Distribution</a:t>
                </a:r>
                <a:r>
                  <a:rPr lang="en-US" sz="1400" dirty="0" smtClean="0"/>
                  <a:t> </a:t>
                </a:r>
                <a:r>
                  <a:rPr lang="en-US" sz="1400" i="1" dirty="0" err="1" smtClean="0"/>
                  <a:t>ψ</a:t>
                </a:r>
                <a:r>
                  <a:rPr lang="en-US" sz="1400" i="1" dirty="0" smtClean="0"/>
                  <a:t>(</a:t>
                </a:r>
                <a:r>
                  <a:rPr lang="en-US" sz="1400" dirty="0" err="1" smtClean="0"/>
                  <a:t>τ</a:t>
                </a:r>
                <a:r>
                  <a:rPr lang="en-US" sz="1400" dirty="0" smtClean="0"/>
                  <a:t> )</a:t>
                </a:r>
                <a:endParaRPr lang="en-US" sz="1400" dirty="0"/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1287992" y="2846237"/>
            <a:ext cx="61698" cy="948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471241" y="2882196"/>
            <a:ext cx="61698" cy="948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623641" y="2839833"/>
            <a:ext cx="61698" cy="948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1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Accretion Disk Time Delays – Full Treatment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-103347" y="1628800"/>
            <a:ext cx="9427875" cy="3452036"/>
            <a:chOff x="564987" y="1357383"/>
            <a:chExt cx="8358447" cy="2759472"/>
          </a:xfrm>
        </p:grpSpPr>
        <p:grpSp>
          <p:nvGrpSpPr>
            <p:cNvPr id="7" name="Group 6"/>
            <p:cNvGrpSpPr/>
            <p:nvPr/>
          </p:nvGrpSpPr>
          <p:grpSpPr>
            <a:xfrm>
              <a:off x="564987" y="1357383"/>
              <a:ext cx="8358447" cy="2725406"/>
              <a:chOff x="1014944" y="1979548"/>
              <a:chExt cx="9193300" cy="272540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080119" y="1979548"/>
                <a:ext cx="9073009" cy="272540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1014944" y="1979548"/>
                <a:ext cx="9193300" cy="2592288"/>
                <a:chOff x="42328" y="1844824"/>
                <a:chExt cx="9193300" cy="2592288"/>
              </a:xfrm>
            </p:grpSpPr>
            <p:pic>
              <p:nvPicPr>
                <p:cNvPr id="16" name="Picture 15" descr="lamppostmodel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0799" y="1844824"/>
                  <a:ext cx="3704829" cy="2592288"/>
                </a:xfrm>
                <a:prstGeom prst="rect">
                  <a:avLst/>
                </a:prstGeom>
              </p:spPr>
            </p:pic>
            <p:grpSp>
              <p:nvGrpSpPr>
                <p:cNvPr id="15" name="Group 14"/>
                <p:cNvGrpSpPr/>
                <p:nvPr/>
              </p:nvGrpSpPr>
              <p:grpSpPr>
                <a:xfrm>
                  <a:off x="1907704" y="3275692"/>
                  <a:ext cx="3719452" cy="1008112"/>
                  <a:chOff x="899592" y="2708920"/>
                  <a:chExt cx="3719452" cy="1008112"/>
                </a:xfrm>
              </p:grpSpPr>
              <p:grpSp>
                <p:nvGrpSpPr>
                  <p:cNvPr id="31" name="Group 30"/>
                  <p:cNvGrpSpPr/>
                  <p:nvPr/>
                </p:nvGrpSpPr>
                <p:grpSpPr>
                  <a:xfrm>
                    <a:off x="899592" y="2708920"/>
                    <a:ext cx="3719452" cy="792088"/>
                    <a:chOff x="899592" y="2420888"/>
                    <a:chExt cx="3719452" cy="792088"/>
                  </a:xfrm>
                </p:grpSpPr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899592" y="2420888"/>
                      <a:ext cx="576064" cy="7920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4571999" y="2420888"/>
                      <a:ext cx="47045" cy="7920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2" name="Rectangle 31"/>
                  <p:cNvSpPr/>
                  <p:nvPr/>
                </p:nvSpPr>
                <p:spPr>
                  <a:xfrm>
                    <a:off x="971600" y="2708920"/>
                    <a:ext cx="3600400" cy="100811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1403648" y="1979548"/>
                  <a:ext cx="4176464" cy="1008112"/>
                  <a:chOff x="755576" y="1484784"/>
                  <a:chExt cx="4176464" cy="1008112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1331640" y="1484784"/>
                    <a:ext cx="3600400" cy="10081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55576" y="1556792"/>
                    <a:ext cx="4059758" cy="864096"/>
                    <a:chOff x="467544" y="1556792"/>
                    <a:chExt cx="4059758" cy="864096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467544" y="1556792"/>
                      <a:ext cx="4059758" cy="792088"/>
                      <a:chOff x="467544" y="1556792"/>
                      <a:chExt cx="4059758" cy="792088"/>
                    </a:xfrm>
                  </p:grpSpPr>
                  <p:sp>
                    <p:nvSpPr>
                      <p:cNvPr id="29" name="Freeform 28"/>
                      <p:cNvSpPr/>
                      <p:nvPr/>
                    </p:nvSpPr>
                    <p:spPr>
                      <a:xfrm>
                        <a:off x="539552" y="1628800"/>
                        <a:ext cx="3987750" cy="688966"/>
                      </a:xfrm>
                      <a:custGeom>
                        <a:avLst/>
                        <a:gdLst>
                          <a:gd name="connsiteX0" fmla="*/ 0 w 3987750"/>
                          <a:gd name="connsiteY0" fmla="*/ 194053 h 688966"/>
                          <a:gd name="connsiteX1" fmla="*/ 317516 w 3987750"/>
                          <a:gd name="connsiteY1" fmla="*/ 211694 h 688966"/>
                          <a:gd name="connsiteX2" fmla="*/ 405714 w 3987750"/>
                          <a:gd name="connsiteY2" fmla="*/ 299900 h 688966"/>
                          <a:gd name="connsiteX3" fmla="*/ 440994 w 3987750"/>
                          <a:gd name="connsiteY3" fmla="*/ 335182 h 688966"/>
                          <a:gd name="connsiteX4" fmla="*/ 511553 w 3987750"/>
                          <a:gd name="connsiteY4" fmla="*/ 423388 h 688966"/>
                          <a:gd name="connsiteX5" fmla="*/ 582112 w 3987750"/>
                          <a:gd name="connsiteY5" fmla="*/ 458670 h 688966"/>
                          <a:gd name="connsiteX6" fmla="*/ 723230 w 3987750"/>
                          <a:gd name="connsiteY6" fmla="*/ 564517 h 688966"/>
                          <a:gd name="connsiteX7" fmla="*/ 829068 w 3987750"/>
                          <a:gd name="connsiteY7" fmla="*/ 599799 h 688966"/>
                          <a:gd name="connsiteX8" fmla="*/ 881987 w 3987750"/>
                          <a:gd name="connsiteY8" fmla="*/ 635082 h 688966"/>
                          <a:gd name="connsiteX9" fmla="*/ 1146583 w 3987750"/>
                          <a:gd name="connsiteY9" fmla="*/ 599799 h 688966"/>
                          <a:gd name="connsiteX10" fmla="*/ 1234782 w 3987750"/>
                          <a:gd name="connsiteY10" fmla="*/ 493953 h 688966"/>
                          <a:gd name="connsiteX11" fmla="*/ 1287701 w 3987750"/>
                          <a:gd name="connsiteY11" fmla="*/ 458670 h 688966"/>
                          <a:gd name="connsiteX12" fmla="*/ 1446459 w 3987750"/>
                          <a:gd name="connsiteY12" fmla="*/ 493953 h 688966"/>
                          <a:gd name="connsiteX13" fmla="*/ 1552297 w 3987750"/>
                          <a:gd name="connsiteY13" fmla="*/ 635082 h 688966"/>
                          <a:gd name="connsiteX14" fmla="*/ 1587577 w 3987750"/>
                          <a:gd name="connsiteY14" fmla="*/ 670364 h 688966"/>
                          <a:gd name="connsiteX15" fmla="*/ 1640496 w 3987750"/>
                          <a:gd name="connsiteY15" fmla="*/ 688005 h 688966"/>
                          <a:gd name="connsiteX16" fmla="*/ 1922732 w 3987750"/>
                          <a:gd name="connsiteY16" fmla="*/ 635082 h 688966"/>
                          <a:gd name="connsiteX17" fmla="*/ 1993291 w 3987750"/>
                          <a:gd name="connsiteY17" fmla="*/ 458670 h 688966"/>
                          <a:gd name="connsiteX18" fmla="*/ 2028570 w 3987750"/>
                          <a:gd name="connsiteY18" fmla="*/ 405747 h 688966"/>
                          <a:gd name="connsiteX19" fmla="*/ 2046210 w 3987750"/>
                          <a:gd name="connsiteY19" fmla="*/ 352823 h 688966"/>
                          <a:gd name="connsiteX20" fmla="*/ 2099129 w 3987750"/>
                          <a:gd name="connsiteY20" fmla="*/ 335182 h 688966"/>
                          <a:gd name="connsiteX21" fmla="*/ 2152049 w 3987750"/>
                          <a:gd name="connsiteY21" fmla="*/ 282259 h 688966"/>
                          <a:gd name="connsiteX22" fmla="*/ 2257887 w 3987750"/>
                          <a:gd name="connsiteY22" fmla="*/ 246976 h 688966"/>
                          <a:gd name="connsiteX23" fmla="*/ 2275527 w 3987750"/>
                          <a:gd name="connsiteY23" fmla="*/ 194053 h 688966"/>
                          <a:gd name="connsiteX24" fmla="*/ 2434284 w 3987750"/>
                          <a:gd name="connsiteY24" fmla="*/ 194053 h 688966"/>
                          <a:gd name="connsiteX25" fmla="*/ 2522483 w 3987750"/>
                          <a:gd name="connsiteY25" fmla="*/ 264617 h 688966"/>
                          <a:gd name="connsiteX26" fmla="*/ 2645961 w 3987750"/>
                          <a:gd name="connsiteY26" fmla="*/ 299900 h 688966"/>
                          <a:gd name="connsiteX27" fmla="*/ 2681241 w 3987750"/>
                          <a:gd name="connsiteY27" fmla="*/ 335182 h 688966"/>
                          <a:gd name="connsiteX28" fmla="*/ 2716520 w 3987750"/>
                          <a:gd name="connsiteY28" fmla="*/ 388106 h 688966"/>
                          <a:gd name="connsiteX29" fmla="*/ 2769440 w 3987750"/>
                          <a:gd name="connsiteY29" fmla="*/ 405747 h 688966"/>
                          <a:gd name="connsiteX30" fmla="*/ 2839998 w 3987750"/>
                          <a:gd name="connsiteY30" fmla="*/ 388106 h 688966"/>
                          <a:gd name="connsiteX31" fmla="*/ 2928197 w 3987750"/>
                          <a:gd name="connsiteY31" fmla="*/ 370464 h 688966"/>
                          <a:gd name="connsiteX32" fmla="*/ 2981116 w 3987750"/>
                          <a:gd name="connsiteY32" fmla="*/ 352823 h 688966"/>
                          <a:gd name="connsiteX33" fmla="*/ 3051675 w 3987750"/>
                          <a:gd name="connsiteY33" fmla="*/ 229335 h 688966"/>
                          <a:gd name="connsiteX34" fmla="*/ 3086955 w 3987750"/>
                          <a:gd name="connsiteY34" fmla="*/ 123488 h 688966"/>
                          <a:gd name="connsiteX35" fmla="*/ 3192793 w 3987750"/>
                          <a:gd name="connsiteY35" fmla="*/ 35282 h 688966"/>
                          <a:gd name="connsiteX36" fmla="*/ 3263352 w 3987750"/>
                          <a:gd name="connsiteY36" fmla="*/ 17641 h 688966"/>
                          <a:gd name="connsiteX37" fmla="*/ 3316271 w 3987750"/>
                          <a:gd name="connsiteY37" fmla="*/ 0 h 688966"/>
                          <a:gd name="connsiteX38" fmla="*/ 3439750 w 3987750"/>
                          <a:gd name="connsiteY38" fmla="*/ 17641 h 688966"/>
                          <a:gd name="connsiteX39" fmla="*/ 3580868 w 3987750"/>
                          <a:gd name="connsiteY39" fmla="*/ 229335 h 688966"/>
                          <a:gd name="connsiteX40" fmla="*/ 3616147 w 3987750"/>
                          <a:gd name="connsiteY40" fmla="*/ 282259 h 688966"/>
                          <a:gd name="connsiteX41" fmla="*/ 3669066 w 3987750"/>
                          <a:gd name="connsiteY41" fmla="*/ 317541 h 688966"/>
                          <a:gd name="connsiteX42" fmla="*/ 3810184 w 3987750"/>
                          <a:gd name="connsiteY42" fmla="*/ 423388 h 688966"/>
                          <a:gd name="connsiteX43" fmla="*/ 3916023 w 3987750"/>
                          <a:gd name="connsiteY43" fmla="*/ 458670 h 688966"/>
                          <a:gd name="connsiteX44" fmla="*/ 3986582 w 3987750"/>
                          <a:gd name="connsiteY44" fmla="*/ 546876 h 688966"/>
                          <a:gd name="connsiteX45" fmla="*/ 3986582 w 3987750"/>
                          <a:gd name="connsiteY45" fmla="*/ 564517 h 6889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</a:cxnLst>
                        <a:rect l="l" t="t" r="r" b="b"/>
                        <a:pathLst>
                          <a:path w="3987750" h="688966">
                            <a:moveTo>
                              <a:pt x="0" y="194053"/>
                            </a:moveTo>
                            <a:cubicBezTo>
                              <a:pt x="105839" y="199933"/>
                              <a:pt x="211992" y="201643"/>
                              <a:pt x="317516" y="211694"/>
                            </a:cubicBezTo>
                            <a:cubicBezTo>
                              <a:pt x="393157" y="218898"/>
                              <a:pt x="365268" y="239226"/>
                              <a:pt x="405714" y="299900"/>
                            </a:cubicBezTo>
                            <a:cubicBezTo>
                              <a:pt x="414939" y="313739"/>
                              <a:pt x="430605" y="322194"/>
                              <a:pt x="440994" y="335182"/>
                            </a:cubicBezTo>
                            <a:cubicBezTo>
                              <a:pt x="467956" y="368887"/>
                              <a:pt x="475043" y="399046"/>
                              <a:pt x="511553" y="423388"/>
                            </a:cubicBezTo>
                            <a:cubicBezTo>
                              <a:pt x="533432" y="437975"/>
                              <a:pt x="558592" y="446909"/>
                              <a:pt x="582112" y="458670"/>
                            </a:cubicBezTo>
                            <a:cubicBezTo>
                              <a:pt x="623903" y="500465"/>
                              <a:pt x="663387" y="544568"/>
                              <a:pt x="723230" y="564517"/>
                            </a:cubicBezTo>
                            <a:lnTo>
                              <a:pt x="829068" y="599799"/>
                            </a:lnTo>
                            <a:cubicBezTo>
                              <a:pt x="846708" y="611560"/>
                              <a:pt x="860786" y="635082"/>
                              <a:pt x="881987" y="635082"/>
                            </a:cubicBezTo>
                            <a:cubicBezTo>
                              <a:pt x="970966" y="635082"/>
                              <a:pt x="1060850" y="623616"/>
                              <a:pt x="1146583" y="599799"/>
                            </a:cubicBezTo>
                            <a:cubicBezTo>
                              <a:pt x="1186597" y="588683"/>
                              <a:pt x="1209373" y="519364"/>
                              <a:pt x="1234782" y="493953"/>
                            </a:cubicBezTo>
                            <a:cubicBezTo>
                              <a:pt x="1249773" y="478961"/>
                              <a:pt x="1270061" y="470431"/>
                              <a:pt x="1287701" y="458670"/>
                            </a:cubicBezTo>
                            <a:cubicBezTo>
                              <a:pt x="1309083" y="462234"/>
                              <a:pt x="1413052" y="473907"/>
                              <a:pt x="1446459" y="493953"/>
                            </a:cubicBezTo>
                            <a:cubicBezTo>
                              <a:pt x="1485582" y="517429"/>
                              <a:pt x="1539158" y="621943"/>
                              <a:pt x="1552297" y="635082"/>
                            </a:cubicBezTo>
                            <a:cubicBezTo>
                              <a:pt x="1564057" y="646843"/>
                              <a:pt x="1573316" y="661807"/>
                              <a:pt x="1587577" y="670364"/>
                            </a:cubicBezTo>
                            <a:cubicBezTo>
                              <a:pt x="1603521" y="679931"/>
                              <a:pt x="1622856" y="682125"/>
                              <a:pt x="1640496" y="688005"/>
                            </a:cubicBezTo>
                            <a:cubicBezTo>
                              <a:pt x="1690533" y="684156"/>
                              <a:pt x="1861449" y="708629"/>
                              <a:pt x="1922732" y="635082"/>
                            </a:cubicBezTo>
                            <a:cubicBezTo>
                              <a:pt x="1990338" y="553948"/>
                              <a:pt x="1927498" y="557369"/>
                              <a:pt x="1993291" y="458670"/>
                            </a:cubicBezTo>
                            <a:cubicBezTo>
                              <a:pt x="2005051" y="441029"/>
                              <a:pt x="2019089" y="424710"/>
                              <a:pt x="2028570" y="405747"/>
                            </a:cubicBezTo>
                            <a:cubicBezTo>
                              <a:pt x="2036886" y="389114"/>
                              <a:pt x="2033062" y="365973"/>
                              <a:pt x="2046210" y="352823"/>
                            </a:cubicBezTo>
                            <a:cubicBezTo>
                              <a:pt x="2059357" y="339675"/>
                              <a:pt x="2081489" y="341062"/>
                              <a:pt x="2099129" y="335182"/>
                            </a:cubicBezTo>
                            <a:cubicBezTo>
                              <a:pt x="2116769" y="317541"/>
                              <a:pt x="2130241" y="294375"/>
                              <a:pt x="2152049" y="282259"/>
                            </a:cubicBezTo>
                            <a:cubicBezTo>
                              <a:pt x="2184557" y="264198"/>
                              <a:pt x="2257887" y="246976"/>
                              <a:pt x="2257887" y="246976"/>
                            </a:cubicBezTo>
                            <a:cubicBezTo>
                              <a:pt x="2263767" y="229335"/>
                              <a:pt x="2262379" y="207202"/>
                              <a:pt x="2275527" y="194053"/>
                            </a:cubicBezTo>
                            <a:cubicBezTo>
                              <a:pt x="2312748" y="156829"/>
                              <a:pt x="2405566" y="189266"/>
                              <a:pt x="2434284" y="194053"/>
                            </a:cubicBezTo>
                            <a:cubicBezTo>
                              <a:pt x="2467098" y="226869"/>
                              <a:pt x="2477978" y="242363"/>
                              <a:pt x="2522483" y="264617"/>
                            </a:cubicBezTo>
                            <a:cubicBezTo>
                              <a:pt x="2547794" y="277274"/>
                              <a:pt x="2623346" y="294246"/>
                              <a:pt x="2645961" y="299900"/>
                            </a:cubicBezTo>
                            <a:cubicBezTo>
                              <a:pt x="2657721" y="311661"/>
                              <a:pt x="2670852" y="322194"/>
                              <a:pt x="2681241" y="335182"/>
                            </a:cubicBezTo>
                            <a:cubicBezTo>
                              <a:pt x="2694485" y="351738"/>
                              <a:pt x="2699965" y="374861"/>
                              <a:pt x="2716520" y="388106"/>
                            </a:cubicBezTo>
                            <a:cubicBezTo>
                              <a:pt x="2731039" y="399722"/>
                              <a:pt x="2751800" y="399867"/>
                              <a:pt x="2769440" y="405747"/>
                            </a:cubicBezTo>
                            <a:cubicBezTo>
                              <a:pt x="2792959" y="399867"/>
                              <a:pt x="2816332" y="393366"/>
                              <a:pt x="2839998" y="388106"/>
                            </a:cubicBezTo>
                            <a:cubicBezTo>
                              <a:pt x="2869266" y="381601"/>
                              <a:pt x="2899110" y="377736"/>
                              <a:pt x="2928197" y="370464"/>
                            </a:cubicBezTo>
                            <a:cubicBezTo>
                              <a:pt x="2946236" y="365954"/>
                              <a:pt x="2963476" y="358703"/>
                              <a:pt x="2981116" y="352823"/>
                            </a:cubicBezTo>
                            <a:cubicBezTo>
                              <a:pt x="3035071" y="190948"/>
                              <a:pt x="2944881" y="442941"/>
                              <a:pt x="3051675" y="229335"/>
                            </a:cubicBezTo>
                            <a:cubicBezTo>
                              <a:pt x="3068306" y="196070"/>
                              <a:pt x="3060658" y="149787"/>
                              <a:pt x="3086955" y="123488"/>
                            </a:cubicBezTo>
                            <a:cubicBezTo>
                              <a:pt x="3118740" y="91701"/>
                              <a:pt x="3149817" y="53702"/>
                              <a:pt x="3192793" y="35282"/>
                            </a:cubicBezTo>
                            <a:cubicBezTo>
                              <a:pt x="3215076" y="25731"/>
                              <a:pt x="3240041" y="24302"/>
                              <a:pt x="3263352" y="17641"/>
                            </a:cubicBezTo>
                            <a:cubicBezTo>
                              <a:pt x="3281230" y="12532"/>
                              <a:pt x="3298631" y="5880"/>
                              <a:pt x="3316271" y="0"/>
                            </a:cubicBezTo>
                            <a:cubicBezTo>
                              <a:pt x="3357431" y="5880"/>
                              <a:pt x="3405566" y="-6027"/>
                              <a:pt x="3439750" y="17641"/>
                            </a:cubicBezTo>
                            <a:cubicBezTo>
                              <a:pt x="3520196" y="73339"/>
                              <a:pt x="3537704" y="153791"/>
                              <a:pt x="3580868" y="229335"/>
                            </a:cubicBezTo>
                            <a:cubicBezTo>
                              <a:pt x="3591386" y="247743"/>
                              <a:pt x="3601156" y="267267"/>
                              <a:pt x="3616147" y="282259"/>
                            </a:cubicBezTo>
                            <a:cubicBezTo>
                              <a:pt x="3631138" y="297251"/>
                              <a:pt x="3652511" y="304296"/>
                              <a:pt x="3669066" y="317541"/>
                            </a:cubicBezTo>
                            <a:cubicBezTo>
                              <a:pt x="3728764" y="365303"/>
                              <a:pt x="3704692" y="388222"/>
                              <a:pt x="3810184" y="423388"/>
                            </a:cubicBezTo>
                            <a:lnTo>
                              <a:pt x="3916023" y="458670"/>
                            </a:lnTo>
                            <a:cubicBezTo>
                              <a:pt x="3948836" y="491486"/>
                              <a:pt x="3964331" y="502371"/>
                              <a:pt x="3986582" y="546876"/>
                            </a:cubicBezTo>
                            <a:cubicBezTo>
                              <a:pt x="3989212" y="552136"/>
                              <a:pt x="3986582" y="558637"/>
                              <a:pt x="3986582" y="564517"/>
                            </a:cubicBezTo>
                          </a:path>
                        </a:pathLst>
                      </a:cu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467544" y="1556792"/>
                        <a:ext cx="576064" cy="792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scene3d>
                        <a:camera prst="orthographicFront"/>
                        <a:lightRig rig="threePt" dir="t">
                          <a:rot lat="0" lon="0" rev="0"/>
                        </a:lightRig>
                      </a:scene3d>
                      <a:sp3d contourW="9525" prstMaterial="matte">
                        <a:bevelT w="0" h="0"/>
                        <a:contourClr>
                          <a:schemeClr val="accent1">
                            <a:shade val="70000"/>
                            <a:satMod val="105000"/>
                          </a:schemeClr>
                        </a:contourClr>
                      </a:sp3d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>
                      <a:off x="1043608" y="1556792"/>
                      <a:ext cx="0" cy="86409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" name="Rectangle 17"/>
                <p:cNvSpPr/>
                <p:nvPr/>
              </p:nvSpPr>
              <p:spPr>
                <a:xfrm>
                  <a:off x="467544" y="2555612"/>
                  <a:ext cx="1440160" cy="100811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979712" y="2051556"/>
                  <a:ext cx="792088" cy="314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F</a:t>
                  </a:r>
                  <a:r>
                    <a:rPr lang="en-US" baseline="-25000" dirty="0" err="1" smtClean="0"/>
                    <a:t>x</a:t>
                  </a:r>
                  <a:r>
                    <a:rPr lang="en-US" dirty="0" smtClean="0"/>
                    <a:t>(t)</a:t>
                  </a:r>
                  <a:endParaRPr lang="en-US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1979712" y="3275692"/>
                  <a:ext cx="792088" cy="314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F</a:t>
                  </a:r>
                  <a:r>
                    <a:rPr lang="en-US" baseline="-25000" dirty="0"/>
                    <a:t>D</a:t>
                  </a:r>
                  <a:r>
                    <a:rPr lang="en-US" dirty="0" smtClean="0"/>
                    <a:t>(t)</a:t>
                  </a:r>
                  <a:endParaRPr lang="en-US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683568" y="3563724"/>
                  <a:ext cx="9361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Delay </a:t>
                  </a:r>
                  <a:r>
                    <a:rPr lang="en-US" dirty="0" err="1" smtClean="0"/>
                    <a:t>τ</a:t>
                  </a:r>
                  <a:endParaRPr lang="en-US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 rot="16200000">
                  <a:off x="-313066" y="2838998"/>
                  <a:ext cx="10801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 err="1" smtClean="0"/>
                    <a:t>ψ</a:t>
                  </a:r>
                  <a:r>
                    <a:rPr lang="en-US" i="1" dirty="0" smtClean="0"/>
                    <a:t>(</a:t>
                  </a:r>
                  <a:r>
                    <a:rPr lang="en-US" dirty="0" err="1" smtClean="0"/>
                    <a:t>τ|λ</a:t>
                  </a:r>
                  <a:r>
                    <a:rPr lang="en-US" dirty="0" smtClean="0"/>
                    <a:t> )</a:t>
                  </a:r>
                  <a:endParaRPr lang="en-US" dirty="0"/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1979712" y="3635732"/>
                  <a:ext cx="3608507" cy="527360"/>
                </a:xfrm>
                <a:custGeom>
                  <a:avLst/>
                  <a:gdLst>
                    <a:gd name="connsiteX0" fmla="*/ 0 w 3608507"/>
                    <a:gd name="connsiteY0" fmla="*/ 416576 h 527360"/>
                    <a:gd name="connsiteX1" fmla="*/ 529192 w 3608507"/>
                    <a:gd name="connsiteY1" fmla="*/ 522423 h 527360"/>
                    <a:gd name="connsiteX2" fmla="*/ 1446459 w 3608507"/>
                    <a:gd name="connsiteY2" fmla="*/ 275447 h 527360"/>
                    <a:gd name="connsiteX3" fmla="*/ 2099129 w 3608507"/>
                    <a:gd name="connsiteY3" fmla="*/ 504782 h 527360"/>
                    <a:gd name="connsiteX4" fmla="*/ 2716520 w 3608507"/>
                    <a:gd name="connsiteY4" fmla="*/ 381294 h 527360"/>
                    <a:gd name="connsiteX5" fmla="*/ 3122234 w 3608507"/>
                    <a:gd name="connsiteY5" fmla="*/ 10830 h 527360"/>
                    <a:gd name="connsiteX6" fmla="*/ 3545588 w 3608507"/>
                    <a:gd name="connsiteY6" fmla="*/ 99035 h 527360"/>
                    <a:gd name="connsiteX7" fmla="*/ 3598507 w 3608507"/>
                    <a:gd name="connsiteY7" fmla="*/ 99035 h 527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608507" h="527360">
                      <a:moveTo>
                        <a:pt x="0" y="416576"/>
                      </a:moveTo>
                      <a:cubicBezTo>
                        <a:pt x="144058" y="481260"/>
                        <a:pt x="288116" y="545945"/>
                        <a:pt x="529192" y="522423"/>
                      </a:cubicBezTo>
                      <a:cubicBezTo>
                        <a:pt x="770269" y="498902"/>
                        <a:pt x="1184803" y="278387"/>
                        <a:pt x="1446459" y="275447"/>
                      </a:cubicBezTo>
                      <a:cubicBezTo>
                        <a:pt x="1708115" y="272507"/>
                        <a:pt x="1887452" y="487141"/>
                        <a:pt x="2099129" y="504782"/>
                      </a:cubicBezTo>
                      <a:cubicBezTo>
                        <a:pt x="2310806" y="522423"/>
                        <a:pt x="2546003" y="463619"/>
                        <a:pt x="2716520" y="381294"/>
                      </a:cubicBezTo>
                      <a:cubicBezTo>
                        <a:pt x="2887037" y="298969"/>
                        <a:pt x="2984056" y="57873"/>
                        <a:pt x="3122234" y="10830"/>
                      </a:cubicBezTo>
                      <a:cubicBezTo>
                        <a:pt x="3260412" y="-36213"/>
                        <a:pt x="3466209" y="84334"/>
                        <a:pt x="3545588" y="99035"/>
                      </a:cubicBezTo>
                      <a:cubicBezTo>
                        <a:pt x="3624967" y="113736"/>
                        <a:pt x="3611737" y="106385"/>
                        <a:pt x="3598507" y="99035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467544" y="2699628"/>
                  <a:ext cx="1314414" cy="864562"/>
                </a:xfrm>
                <a:custGeom>
                  <a:avLst/>
                  <a:gdLst>
                    <a:gd name="connsiteX0" fmla="*/ 0 w 1314414"/>
                    <a:gd name="connsiteY0" fmla="*/ 829134 h 864562"/>
                    <a:gd name="connsiteX1" fmla="*/ 299875 w 1314414"/>
                    <a:gd name="connsiteY1" fmla="*/ 740928 h 864562"/>
                    <a:gd name="connsiteX2" fmla="*/ 670310 w 1314414"/>
                    <a:gd name="connsiteY2" fmla="*/ 0 h 864562"/>
                    <a:gd name="connsiteX3" fmla="*/ 1023104 w 1314414"/>
                    <a:gd name="connsiteY3" fmla="*/ 740928 h 864562"/>
                    <a:gd name="connsiteX4" fmla="*/ 1287701 w 1314414"/>
                    <a:gd name="connsiteY4" fmla="*/ 846775 h 864562"/>
                    <a:gd name="connsiteX5" fmla="*/ 1305340 w 1314414"/>
                    <a:gd name="connsiteY5" fmla="*/ 864417 h 864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14" h="864562">
                      <a:moveTo>
                        <a:pt x="0" y="829134"/>
                      </a:moveTo>
                      <a:cubicBezTo>
                        <a:pt x="94078" y="854125"/>
                        <a:pt x="188157" y="879117"/>
                        <a:pt x="299875" y="740928"/>
                      </a:cubicBezTo>
                      <a:cubicBezTo>
                        <a:pt x="411593" y="602739"/>
                        <a:pt x="549772" y="0"/>
                        <a:pt x="670310" y="0"/>
                      </a:cubicBezTo>
                      <a:cubicBezTo>
                        <a:pt x="790848" y="0"/>
                        <a:pt x="920206" y="599799"/>
                        <a:pt x="1023104" y="740928"/>
                      </a:cubicBezTo>
                      <a:cubicBezTo>
                        <a:pt x="1126003" y="882057"/>
                        <a:pt x="1240662" y="826194"/>
                        <a:pt x="1287701" y="846775"/>
                      </a:cubicBezTo>
                      <a:cubicBezTo>
                        <a:pt x="1334740" y="867356"/>
                        <a:pt x="1305340" y="864417"/>
                        <a:pt x="1305340" y="864417"/>
                      </a:cubicBezTo>
                    </a:path>
                  </a:pathLst>
                </a:cu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8" name="Straight Connector 7"/>
            <p:cNvCxnSpPr/>
            <p:nvPr/>
          </p:nvCxnSpPr>
          <p:spPr>
            <a:xfrm>
              <a:off x="3500485" y="2325089"/>
              <a:ext cx="862911" cy="132798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522634" y="2330774"/>
              <a:ext cx="0" cy="1249565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522634" y="3636793"/>
              <a:ext cx="840762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652882" y="3517959"/>
              <a:ext cx="71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&lt;</a:t>
              </a:r>
              <a:r>
                <a:rPr lang="en-US" sz="2400" b="1" dirty="0" err="1">
                  <a:solidFill>
                    <a:srgbClr val="FF0000"/>
                  </a:solidFill>
                </a:rPr>
                <a:t>τ</a:t>
              </a:r>
              <a:r>
                <a:rPr lang="en-US" sz="2400" b="1" dirty="0">
                  <a:solidFill>
                    <a:srgbClr val="FF0000"/>
                  </a:solidFill>
                </a:rPr>
                <a:t>&gt;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77246" y="3747523"/>
              <a:ext cx="2102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Time (days)</a:t>
              </a:r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-3507157" y="8242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Evaluate numerically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26859" y="6148061"/>
            <a:ext cx="1772283" cy="546571"/>
          </a:xfrm>
          <a:prstGeom prst="rect">
            <a:avLst/>
          </a:prstGeom>
          <a:noFill/>
          <a:ln w="508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5-05-24 at 16.22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9" y="5490247"/>
            <a:ext cx="5083068" cy="1030308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creen Shot 2017-11-30 at 22.38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9" y="2379000"/>
            <a:ext cx="1551957" cy="1434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9038" y="2517979"/>
            <a:ext cx="1106568" cy="634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212629" y="2835280"/>
            <a:ext cx="515805" cy="634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826859" y="6090789"/>
            <a:ext cx="2781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&lt;</a:t>
            </a:r>
            <a:r>
              <a:rPr lang="en-US" sz="2800" dirty="0" err="1" smtClean="0"/>
              <a:t>τ</a:t>
            </a:r>
            <a:r>
              <a:rPr lang="en-US" sz="2800" dirty="0" smtClean="0"/>
              <a:t>&gt; α λ</a:t>
            </a:r>
            <a:r>
              <a:rPr lang="en-US" sz="2800" baseline="30000" dirty="0" smtClean="0"/>
              <a:t>4/3</a:t>
            </a:r>
            <a:endParaRPr lang="en-US" sz="2800" baseline="30000" dirty="0"/>
          </a:p>
        </p:txBody>
      </p:sp>
      <p:sp>
        <p:nvSpPr>
          <p:cNvPr id="40" name="TextBox 39"/>
          <p:cNvSpPr txBox="1"/>
          <p:nvPr/>
        </p:nvSpPr>
        <p:spPr>
          <a:xfrm>
            <a:off x="5906182" y="5359070"/>
            <a:ext cx="296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delays scale with wavelength as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11560" y="995348"/>
            <a:ext cx="3347864" cy="345638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nut 2"/>
          <p:cNvSpPr/>
          <p:nvPr/>
        </p:nvSpPr>
        <p:spPr>
          <a:xfrm>
            <a:off x="1907704" y="2363500"/>
            <a:ext cx="792088" cy="720080"/>
          </a:xfrm>
          <a:prstGeom prst="donut">
            <a:avLst>
              <a:gd name="adj" fmla="val 2076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>
            <a:off x="1517184" y="2003460"/>
            <a:ext cx="1584176" cy="1440160"/>
          </a:xfrm>
          <a:prstGeom prst="donut">
            <a:avLst>
              <a:gd name="adj" fmla="val 125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827584" y="1283380"/>
            <a:ext cx="2952328" cy="2880320"/>
          </a:xfrm>
          <a:prstGeom prst="donut">
            <a:avLst>
              <a:gd name="adj" fmla="val 992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lamppostmode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r="85539"/>
          <a:stretch/>
        </p:blipFill>
        <p:spPr>
          <a:xfrm>
            <a:off x="179512" y="1195751"/>
            <a:ext cx="432048" cy="32559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30771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6</a:t>
            </a:r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9953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/>
              <a:t>4</a:t>
            </a:r>
            <a:r>
              <a:rPr lang="en-US" dirty="0" smtClean="0"/>
              <a:t>K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67744" y="4739764"/>
            <a:ext cx="172819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3768" y="488378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/(light days)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35896" y="39476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ld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995936" y="4307716"/>
            <a:ext cx="0" cy="936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70731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Temperature</a:t>
            </a:r>
            <a:endParaRPr lang="en-US" dirty="0"/>
          </a:p>
        </p:txBody>
      </p:sp>
      <p:pic>
        <p:nvPicPr>
          <p:cNvPr id="16" name="Picture 15" descr="Screen Shot 2018-06-11 at 17.1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78" y="3374296"/>
            <a:ext cx="4466140" cy="35324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9512" y="124494"/>
            <a:ext cx="673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calculate the response function?  </a:t>
            </a:r>
            <a:endParaRPr lang="en-US" sz="2400" dirty="0"/>
          </a:p>
        </p:txBody>
      </p:sp>
      <p:pic>
        <p:nvPicPr>
          <p:cNvPr id="19" name="Picture 18" descr="Screen Shot 2018-06-11 at 17.22.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6148" y="-234696"/>
            <a:ext cx="736600" cy="1066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95936" y="668037"/>
            <a:ext cx="514806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Assume a disk temperature profile with variations centrally driven.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Split disk into annuli.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consider that each annulus contributes at all wavelengths.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inner annuli are hotter but the outer annuli have more area. </a:t>
            </a:r>
            <a:endParaRPr lang="en-US" dirty="0"/>
          </a:p>
        </p:txBody>
      </p:sp>
      <p:pic>
        <p:nvPicPr>
          <p:cNvPr id="21" name="Picture 20" descr="Screen Shot 2016-10-26 at 13.27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35" y="1099259"/>
            <a:ext cx="1872208" cy="80917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Sun 21"/>
          <p:cNvSpPr/>
          <p:nvPr/>
        </p:nvSpPr>
        <p:spPr>
          <a:xfrm>
            <a:off x="2066168" y="2484596"/>
            <a:ext cx="443468" cy="515506"/>
          </a:xfrm>
          <a:prstGeom prst="sun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4" name="Picture 23" descr="eq_tf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12"/>
          <a:stretch/>
        </p:blipFill>
        <p:spPr>
          <a:xfrm>
            <a:off x="179512" y="5449308"/>
            <a:ext cx="1783394" cy="14966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86326" y="5707345"/>
            <a:ext cx="220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f</a:t>
            </a:r>
            <a:r>
              <a:rPr lang="en-US" sz="2800" dirty="0" smtClean="0"/>
              <a:t>(T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,α,</a:t>
            </a:r>
            <a:r>
              <a:rPr lang="en-US" sz="2800" i="1" dirty="0" err="1" smtClean="0"/>
              <a:t>i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6722522" y="3530360"/>
            <a:ext cx="441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baseline="-25000" dirty="0"/>
              <a:t>1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6781363" y="4514448"/>
            <a:ext cx="366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α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48348" y="5522679"/>
            <a:ext cx="2898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/>
              <a:t>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5669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6 at 15.5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5446262" cy="6957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98072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0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6 at 16.25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5119022" cy="5229200"/>
          </a:xfrm>
          <a:prstGeom prst="rect">
            <a:avLst/>
          </a:prstGeom>
        </p:spPr>
      </p:pic>
      <p:pic>
        <p:nvPicPr>
          <p:cNvPr id="5" name="Picture 4" descr="Screen Shot 2016-10-26 at 16.26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692696"/>
            <a:ext cx="4644877" cy="3744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16632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Implications for disk parameters and mean lags</a:t>
            </a:r>
            <a:endParaRPr lang="en-US" sz="2800" dirty="0"/>
          </a:p>
        </p:txBody>
      </p:sp>
      <p:pic>
        <p:nvPicPr>
          <p:cNvPr id="7" name="Picture 6" descr="Screen Shot 2016-10-26 at 13.27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80728"/>
            <a:ext cx="1872208" cy="80917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076056" y="4653136"/>
            <a:ext cx="4067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Fit two models 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-Model 1: </a:t>
            </a:r>
            <a:r>
              <a:rPr lang="en-US" b="1" dirty="0">
                <a:solidFill>
                  <a:srgbClr val="0000FF"/>
                </a:solidFill>
              </a:rPr>
              <a:t>α</a:t>
            </a:r>
            <a:r>
              <a:rPr lang="en-US" b="1" dirty="0" smtClean="0">
                <a:solidFill>
                  <a:srgbClr val="0000FF"/>
                </a:solidFill>
                <a:latin typeface="ＭＳ ゴシック"/>
                <a:ea typeface="ＭＳ ゴシック"/>
                <a:cs typeface="ＭＳ ゴシック"/>
              </a:rPr>
              <a:t> == 0.75, </a:t>
            </a:r>
            <a:r>
              <a:rPr lang="en-US" dirty="0" smtClean="0">
                <a:solidFill>
                  <a:srgbClr val="0000FF"/>
                </a:solidFill>
              </a:rPr>
              <a:t>fit T</a:t>
            </a:r>
            <a:r>
              <a:rPr lang="en-US" baseline="-25000" dirty="0" smtClean="0">
                <a:solidFill>
                  <a:srgbClr val="0000FF"/>
                </a:solidFill>
              </a:rPr>
              <a:t>1</a:t>
            </a:r>
            <a:r>
              <a:rPr lang="en-US" dirty="0" smtClean="0">
                <a:solidFill>
                  <a:srgbClr val="0000FF"/>
                </a:solidFill>
              </a:rPr>
              <a:t> and </a:t>
            </a:r>
            <a:r>
              <a:rPr lang="en-US" i="1" dirty="0" smtClean="0">
                <a:solidFill>
                  <a:srgbClr val="0000FF"/>
                </a:solidFill>
              </a:rPr>
              <a:t>I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-Model 2: fit </a:t>
            </a:r>
            <a:r>
              <a:rPr lang="en-US" b="1" dirty="0" smtClean="0">
                <a:solidFill>
                  <a:srgbClr val="FF0000"/>
                </a:solidFill>
              </a:rPr>
              <a:t>α</a:t>
            </a:r>
            <a:r>
              <a:rPr lang="en-US" b="1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i="1" dirty="0">
                <a:solidFill>
                  <a:srgbClr val="FF0000"/>
                </a:solidFill>
              </a:rPr>
              <a:t>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6056" y="5733256"/>
            <a:ext cx="4067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Lags from both models 1,2 and cross correlation methods give </a:t>
            </a:r>
            <a:r>
              <a:rPr lang="en-US" b="1" smtClean="0"/>
              <a:t>lags too </a:t>
            </a:r>
            <a:r>
              <a:rPr lang="en-US" b="1" dirty="0" smtClean="0"/>
              <a:t>large. 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23928" y="5013176"/>
            <a:ext cx="810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α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195736" y="3429000"/>
            <a:ext cx="810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err="1" smtClean="0"/>
              <a:t>i</a:t>
            </a:r>
            <a:endParaRPr lang="en-US" sz="2400" i="1" dirty="0"/>
          </a:p>
        </p:txBody>
      </p:sp>
      <p:sp>
        <p:nvSpPr>
          <p:cNvPr id="12" name="Rectangle 11"/>
          <p:cNvSpPr/>
          <p:nvPr/>
        </p:nvSpPr>
        <p:spPr>
          <a:xfrm>
            <a:off x="971600" y="1988840"/>
            <a:ext cx="810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</a:t>
            </a:r>
            <a:r>
              <a:rPr lang="en-US" sz="2400" b="1" baseline="-25000" dirty="0" smtClean="0"/>
              <a:t>1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5877272"/>
            <a:ext cx="27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Starkey et al (submitted)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21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1-30 at 22.4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" y="665140"/>
            <a:ext cx="8016939" cy="6192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408" y="161246"/>
            <a:ext cx="719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Lags increase with wavelength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206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43608" y="2132855"/>
            <a:ext cx="6643371" cy="4556628"/>
            <a:chOff x="-3060848" y="4581128"/>
            <a:chExt cx="2423505" cy="1728192"/>
          </a:xfrm>
        </p:grpSpPr>
        <p:grpSp>
          <p:nvGrpSpPr>
            <p:cNvPr id="9" name="Group 8"/>
            <p:cNvGrpSpPr/>
            <p:nvPr/>
          </p:nvGrpSpPr>
          <p:grpSpPr>
            <a:xfrm>
              <a:off x="-3060848" y="4581128"/>
              <a:ext cx="2423505" cy="1728192"/>
              <a:chOff x="2198674" y="6489340"/>
              <a:chExt cx="4855998" cy="3672408"/>
            </a:xfrm>
          </p:grpSpPr>
          <p:pic>
            <p:nvPicPr>
              <p:cNvPr id="4" name="Picture 3" descr="5548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674" y="6489340"/>
                <a:ext cx="4688181" cy="3672408"/>
              </a:xfrm>
              <a:prstGeom prst="rect">
                <a:avLst/>
              </a:prstGeom>
              <a:ln w="63500">
                <a:solidFill>
                  <a:schemeClr val="bg1"/>
                </a:solidFill>
              </a:ln>
            </p:spPr>
          </p:pic>
          <p:cxnSp>
            <p:nvCxnSpPr>
              <p:cNvPr id="6" name="Straight Arrow Connector 5"/>
              <p:cNvCxnSpPr/>
              <p:nvPr/>
            </p:nvCxnSpPr>
            <p:spPr>
              <a:xfrm>
                <a:off x="2461847" y="6895583"/>
                <a:ext cx="3960440" cy="0"/>
              </a:xfrm>
              <a:prstGeom prst="straightConnector1">
                <a:avLst/>
              </a:prstGeom>
              <a:ln w="635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356578" y="6779515"/>
                <a:ext cx="4698094" cy="620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>
                    <a:solidFill>
                      <a:srgbClr val="FFFFFF"/>
                    </a:solidFill>
                  </a:rPr>
                  <a:t>5x10</a:t>
                </a:r>
                <a:r>
                  <a:rPr lang="en-US" sz="4400" b="1" baseline="30000" dirty="0" smtClean="0">
                    <a:solidFill>
                      <a:srgbClr val="FFFFFF"/>
                    </a:solidFill>
                  </a:rPr>
                  <a:t>7</a:t>
                </a:r>
                <a:r>
                  <a:rPr lang="en-US" sz="4400" b="1" dirty="0" smtClean="0">
                    <a:solidFill>
                      <a:srgbClr val="FFFFFF"/>
                    </a:solidFill>
                  </a:rPr>
                  <a:t> light days (</a:t>
                </a:r>
                <a:r>
                  <a:rPr lang="en-US" sz="4400" b="1" dirty="0" err="1" smtClean="0">
                    <a:solidFill>
                      <a:srgbClr val="FFFFFF"/>
                    </a:solidFill>
                  </a:rPr>
                  <a:t>ld</a:t>
                </a:r>
                <a:r>
                  <a:rPr lang="en-US" sz="4400" b="1" dirty="0" smtClean="0">
                    <a:solidFill>
                      <a:srgbClr val="FFFFFF"/>
                    </a:solidFill>
                  </a:rPr>
                  <a:t>)</a:t>
                </a:r>
                <a:endParaRPr lang="en-US" sz="44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-2010106" y="6165136"/>
              <a:ext cx="774937" cy="14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[SDSS</a:t>
              </a:r>
              <a:r>
                <a:rPr lang="en-US" dirty="0" smtClean="0">
                  <a:solidFill>
                    <a:srgbClr val="FFFFFF"/>
                  </a:solidFill>
                </a:rPr>
                <a:t>] 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43608" y="2132856"/>
            <a:ext cx="7241714" cy="4475421"/>
            <a:chOff x="9468544" y="1894584"/>
            <a:chExt cx="2668000" cy="1564052"/>
          </a:xfrm>
        </p:grpSpPr>
        <p:grpSp>
          <p:nvGrpSpPr>
            <p:cNvPr id="22" name="Group 21"/>
            <p:cNvGrpSpPr/>
            <p:nvPr/>
          </p:nvGrpSpPr>
          <p:grpSpPr>
            <a:xfrm>
              <a:off x="9468544" y="1894584"/>
              <a:ext cx="2668000" cy="1560804"/>
              <a:chOff x="5364088" y="1268760"/>
              <a:chExt cx="3354057" cy="2258636"/>
            </a:xfrm>
          </p:grpSpPr>
          <p:pic>
            <p:nvPicPr>
              <p:cNvPr id="8" name="Picture 7" descr="5548_zoome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088" y="1268760"/>
                <a:ext cx="2952328" cy="2258636"/>
              </a:xfrm>
              <a:prstGeom prst="rect">
                <a:avLst/>
              </a:prstGeom>
              <a:ln w="63500">
                <a:solidFill>
                  <a:schemeClr val="bg1"/>
                </a:solidFill>
              </a:ln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>
                <a:off x="5364088" y="1488083"/>
                <a:ext cx="2880320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197865" y="1414425"/>
                <a:ext cx="2520280" cy="38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1"/>
                    </a:solidFill>
                  </a:rPr>
                  <a:t>1.25x10</a:t>
                </a:r>
                <a:r>
                  <a:rPr lang="en-US" sz="4400" b="1" baseline="30000" dirty="0" smtClean="0">
                    <a:solidFill>
                      <a:schemeClr val="bg1"/>
                    </a:solidFill>
                  </a:rPr>
                  <a:t>7</a:t>
                </a:r>
                <a:r>
                  <a:rPr lang="en-US" sz="4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 smtClean="0">
                    <a:solidFill>
                      <a:schemeClr val="bg1"/>
                    </a:solidFill>
                  </a:rPr>
                  <a:t>ld</a:t>
                </a:r>
                <a:r>
                  <a:rPr lang="en-US" sz="4400" b="1" dirty="0" smtClean="0">
                    <a:solidFill>
                      <a:schemeClr val="bg1"/>
                    </a:solidFill>
                  </a:rPr>
                  <a:t> 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10609302" y="3329563"/>
              <a:ext cx="289738" cy="1290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[SDSS</a:t>
              </a:r>
              <a:r>
                <a:rPr lang="en-US" dirty="0" smtClean="0">
                  <a:solidFill>
                    <a:srgbClr val="FFFFFF"/>
                  </a:solidFill>
                </a:rPr>
                <a:t>] 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93" y="33593"/>
            <a:ext cx="91267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Active Galaxies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692696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Emit radiation from a source other than the stars and gas in the galaxy.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nuclei (AGN) contain a black hole (10</a:t>
            </a:r>
            <a:r>
              <a:rPr lang="en-US" baseline="30000" dirty="0" smtClean="0">
                <a:solidFill>
                  <a:srgbClr val="000000"/>
                </a:solidFill>
              </a:rPr>
              <a:t>7</a:t>
            </a:r>
            <a:r>
              <a:rPr lang="en-US" dirty="0" smtClean="0">
                <a:solidFill>
                  <a:srgbClr val="000000"/>
                </a:solidFill>
              </a:rPr>
              <a:t> -10</a:t>
            </a:r>
            <a:r>
              <a:rPr lang="en-US" baseline="30000" dirty="0" smtClean="0">
                <a:solidFill>
                  <a:srgbClr val="000000"/>
                </a:solidFill>
              </a:rPr>
              <a:t>9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</a:t>
            </a:r>
            <a:r>
              <a:rPr lang="en-US" baseline="-25000" dirty="0" smtClean="0">
                <a:solidFill>
                  <a:srgbClr val="000000"/>
                </a:solidFill>
              </a:rPr>
              <a:t>o</a:t>
            </a:r>
            <a:r>
              <a:rPr lang="en-US" dirty="0" smtClean="0">
                <a:solidFill>
                  <a:srgbClr val="000000"/>
                </a:solidFill>
              </a:rPr>
              <a:t>), accretion disc, and gas orbiting at 10’s to 1000’s of light days (</a:t>
            </a:r>
            <a:r>
              <a:rPr lang="en-US" dirty="0" err="1" smtClean="0">
                <a:solidFill>
                  <a:srgbClr val="000000"/>
                </a:solidFill>
              </a:rPr>
              <a:t>ld</a:t>
            </a:r>
            <a:r>
              <a:rPr lang="en-US" dirty="0" smtClean="0">
                <a:solidFill>
                  <a:srgbClr val="000000"/>
                </a:solidFill>
              </a:rPr>
              <a:t>) surrounded by a dusty torus. – 1ld = 2.6 x 10</a:t>
            </a:r>
            <a:r>
              <a:rPr lang="en-US" baseline="30000" dirty="0" smtClean="0">
                <a:solidFill>
                  <a:srgbClr val="000000"/>
                </a:solidFill>
              </a:rPr>
              <a:t>13</a:t>
            </a:r>
            <a:r>
              <a:rPr lang="en-US" dirty="0" smtClean="0">
                <a:solidFill>
                  <a:srgbClr val="000000"/>
                </a:solidFill>
              </a:rPr>
              <a:t>m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79712" y="2132856"/>
            <a:ext cx="5040560" cy="3717032"/>
            <a:chOff x="9363839" y="5073294"/>
            <a:chExt cx="2880520" cy="2619110"/>
          </a:xfrm>
        </p:grpSpPr>
        <p:grpSp>
          <p:nvGrpSpPr>
            <p:cNvPr id="13" name="Group 12"/>
            <p:cNvGrpSpPr/>
            <p:nvPr/>
          </p:nvGrpSpPr>
          <p:grpSpPr>
            <a:xfrm>
              <a:off x="9363839" y="5073294"/>
              <a:ext cx="2880520" cy="2619110"/>
              <a:chOff x="9363839" y="4227000"/>
              <a:chExt cx="2880520" cy="2619110"/>
            </a:xfrm>
          </p:grpSpPr>
          <p:pic>
            <p:nvPicPr>
              <p:cNvPr id="43" name="Picture 42" descr="urryandpadovaniang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3839" y="4227000"/>
                <a:ext cx="2880520" cy="2619110"/>
              </a:xfrm>
              <a:prstGeom prst="rect">
                <a:avLst/>
              </a:prstGeom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9416211" y="647404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[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Urry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and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Padovani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1995</a:t>
                </a:r>
                <a:r>
                  <a:rPr lang="en-US" dirty="0" smtClean="0">
                    <a:solidFill>
                      <a:srgbClr val="FFFFFF"/>
                    </a:solidFill>
                  </a:rPr>
                  <a:t>]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832761" y="5174771"/>
              <a:ext cx="2088232" cy="325301"/>
              <a:chOff x="9799803" y="4310675"/>
              <a:chExt cx="2088232" cy="325301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9799803" y="4620222"/>
                <a:ext cx="2088232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0030436" y="4310675"/>
                <a:ext cx="1339777" cy="325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~1000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ld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4" name="Picture 13" descr="sdss_quasar_si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 t="3149" r="2524" b="5363"/>
          <a:stretch/>
        </p:blipFill>
        <p:spPr>
          <a:xfrm>
            <a:off x="5508104" y="4220484"/>
            <a:ext cx="3610270" cy="2592892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6444208" y="5732652"/>
            <a:ext cx="2021680" cy="447861"/>
          </a:xfrm>
          <a:custGeom>
            <a:avLst/>
            <a:gdLst>
              <a:gd name="connsiteX0" fmla="*/ 0 w 2021680"/>
              <a:gd name="connsiteY0" fmla="*/ 447861 h 447861"/>
              <a:gd name="connsiteX1" fmla="*/ 907164 w 2021680"/>
              <a:gd name="connsiteY1" fmla="*/ 15861 h 447861"/>
              <a:gd name="connsiteX2" fmla="*/ 2021680 w 2021680"/>
              <a:gd name="connsiteY2" fmla="*/ 93621 h 447861"/>
              <a:gd name="connsiteX3" fmla="*/ 2021680 w 2021680"/>
              <a:gd name="connsiteY3" fmla="*/ 93621 h 447861"/>
              <a:gd name="connsiteX4" fmla="*/ 2021680 w 2021680"/>
              <a:gd name="connsiteY4" fmla="*/ 93621 h 4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1680" h="447861">
                <a:moveTo>
                  <a:pt x="0" y="447861"/>
                </a:moveTo>
                <a:cubicBezTo>
                  <a:pt x="285108" y="261381"/>
                  <a:pt x="570217" y="74901"/>
                  <a:pt x="907164" y="15861"/>
                </a:cubicBezTo>
                <a:cubicBezTo>
                  <a:pt x="1244111" y="-43179"/>
                  <a:pt x="1835927" y="80661"/>
                  <a:pt x="2021680" y="93621"/>
                </a:cubicBezTo>
                <a:lnTo>
                  <a:pt x="2021680" y="93621"/>
                </a:lnTo>
                <a:lnTo>
                  <a:pt x="2021680" y="9362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nut 31"/>
          <p:cNvSpPr/>
          <p:nvPr/>
        </p:nvSpPr>
        <p:spPr>
          <a:xfrm>
            <a:off x="4283968" y="3756108"/>
            <a:ext cx="504056" cy="288032"/>
          </a:xfrm>
          <a:prstGeom prst="donut">
            <a:avLst>
              <a:gd name="adj" fmla="val 113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nut 39"/>
          <p:cNvSpPr/>
          <p:nvPr/>
        </p:nvSpPr>
        <p:spPr>
          <a:xfrm>
            <a:off x="4427984" y="3356992"/>
            <a:ext cx="504056" cy="504056"/>
          </a:xfrm>
          <a:prstGeom prst="donut">
            <a:avLst>
              <a:gd name="adj" fmla="val 13637"/>
            </a:avLst>
          </a:prstGeom>
          <a:solidFill>
            <a:srgbClr val="00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6444208" y="4508516"/>
            <a:ext cx="1944216" cy="1173463"/>
            <a:chOff x="6387298" y="4581128"/>
            <a:chExt cx="1944216" cy="1173463"/>
          </a:xfrm>
        </p:grpSpPr>
        <p:sp>
          <p:nvSpPr>
            <p:cNvPr id="33" name="TextBox 32"/>
            <p:cNvSpPr txBox="1"/>
            <p:nvPr/>
          </p:nvSpPr>
          <p:spPr>
            <a:xfrm>
              <a:off x="6387298" y="4581128"/>
              <a:ext cx="1800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FF00"/>
                  </a:solidFill>
                </a:rPr>
                <a:t>Broad Lines</a:t>
              </a:r>
              <a:endParaRPr lang="en-US" sz="1400" b="1" dirty="0">
                <a:solidFill>
                  <a:srgbClr val="00FF00"/>
                </a:solidFill>
              </a:endParaRPr>
            </a:p>
          </p:txBody>
        </p:sp>
        <p:cxnSp>
          <p:nvCxnSpPr>
            <p:cNvPr id="51" name="Straight Arrow Connector 50"/>
            <p:cNvCxnSpPr>
              <a:stCxn id="33" idx="2"/>
            </p:cNvCxnSpPr>
            <p:nvPr/>
          </p:nvCxnSpPr>
          <p:spPr>
            <a:xfrm>
              <a:off x="7287398" y="4888905"/>
              <a:ext cx="828092" cy="700335"/>
            </a:xfrm>
            <a:prstGeom prst="straightConnector1">
              <a:avLst/>
            </a:prstGeom>
            <a:ln>
              <a:solidFill>
                <a:srgbClr val="00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827458" y="5157192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FF00"/>
                  </a:solidFill>
                </a:rPr>
                <a:t>Hβ</a:t>
              </a:r>
              <a:endParaRPr lang="en-US" sz="1600" b="1" dirty="0">
                <a:solidFill>
                  <a:srgbClr val="00FF00"/>
                </a:solidFill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6891354" y="4797152"/>
              <a:ext cx="576064" cy="864096"/>
            </a:xfrm>
            <a:prstGeom prst="straightConnector1">
              <a:avLst/>
            </a:prstGeom>
            <a:ln>
              <a:solidFill>
                <a:srgbClr val="00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6531314" y="4797152"/>
              <a:ext cx="144016" cy="936104"/>
            </a:xfrm>
            <a:prstGeom prst="straightConnector1">
              <a:avLst/>
            </a:prstGeom>
            <a:ln>
              <a:solidFill>
                <a:srgbClr val="00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2896431">
              <a:off x="7113307" y="5225274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FF00"/>
                  </a:solidFill>
                </a:rPr>
                <a:t>Mg II</a:t>
              </a:r>
              <a:endParaRPr lang="en-US" sz="1600" b="1" dirty="0">
                <a:solidFill>
                  <a:srgbClr val="00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4524304">
              <a:off x="6383052" y="5168310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FF00"/>
                  </a:solidFill>
                </a:rPr>
                <a:t>C IV</a:t>
              </a:r>
              <a:endParaRPr lang="en-US" sz="1600" b="1" dirty="0">
                <a:solidFill>
                  <a:srgbClr val="00FF00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 rot="20397026">
            <a:off x="6544356" y="575998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Accretion Disk Continuum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0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47E-6 -3.22521E-6 L -0.33177 -0.196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9" y="-9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5 0.00996 L -0.37641 0.072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4" y="31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40" grpId="0" animBg="1"/>
      <p:bldP spid="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4451" y="376081"/>
            <a:ext cx="800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Sloan Digital Sky Survey</a:t>
            </a:r>
            <a:endParaRPr lang="en-US" sz="3200" b="1" dirty="0"/>
          </a:p>
        </p:txBody>
      </p:sp>
      <p:pic>
        <p:nvPicPr>
          <p:cNvPr id="5" name="Picture 4" descr="Screen Shot 2017-11-30 at 21.52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93" y="-196410"/>
            <a:ext cx="2844800" cy="1794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103" y="1597672"/>
            <a:ext cx="7999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Major multi imaging spectral imaging and spectroscopic redshift survey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Apache Point Observatory, New Mexico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Began in 1999 Nov on 4</a:t>
            </a:r>
            <a:r>
              <a:rPr lang="en-US" baseline="30000" dirty="0" smtClean="0"/>
              <a:t>th</a:t>
            </a:r>
            <a:r>
              <a:rPr lang="en-US" dirty="0" smtClean="0"/>
              <a:t> generation of surveys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Study all sorts. Milky way, nearby galaxies and the early universe.</a:t>
            </a:r>
            <a:endParaRPr lang="en-US" dirty="0"/>
          </a:p>
        </p:txBody>
      </p:sp>
      <p:pic>
        <p:nvPicPr>
          <p:cNvPr id="8" name="Picture 7" descr="Screen Shot 2017-11-30 at 21.58.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9748"/>
            <a:ext cx="9144000" cy="21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5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31 at 19.26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6725" y="374473"/>
            <a:ext cx="4505768" cy="6303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83002" y="0"/>
            <a:ext cx="101740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Sloan Digital Sky Survey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Reverberation Mapping</a:t>
            </a:r>
            <a:endParaRPr lang="en-US" sz="3200" b="1" dirty="0"/>
          </a:p>
        </p:txBody>
      </p:sp>
      <p:pic>
        <p:nvPicPr>
          <p:cNvPr id="7" name="Picture 6" descr="Screen Shot 2017-11-30 at 22.11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211" y="3684487"/>
            <a:ext cx="3991209" cy="60930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966658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SCIENCE GOALS: To explore the potential of reverberation mapping for a large homogenous sample of broad-line quasars.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849 quasar sample </a:t>
            </a:r>
            <a:r>
              <a:rPr lang="en-US" i="1" dirty="0" err="1" smtClean="0"/>
              <a:t>i</a:t>
            </a:r>
            <a:r>
              <a:rPr lang="en-US" dirty="0" smtClean="0"/>
              <a:t> &lt; 21.7 (flux limited) in 7 deg</a:t>
            </a:r>
            <a:r>
              <a:rPr lang="en-US" baseline="30000" dirty="0" smtClean="0"/>
              <a:t>2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222 of these with required redshift range for detectable H</a:t>
            </a:r>
            <a:r>
              <a:rPr lang="en-US" i="1" dirty="0" smtClean="0"/>
              <a:t>β </a:t>
            </a:r>
            <a:r>
              <a:rPr lang="en-US" dirty="0" smtClean="0"/>
              <a:t>line</a:t>
            </a:r>
            <a:r>
              <a:rPr lang="en-US" dirty="0"/>
              <a:t> </a:t>
            </a:r>
            <a:r>
              <a:rPr lang="en-US" dirty="0" smtClean="0"/>
              <a:t>(useful for estimating M</a:t>
            </a:r>
            <a:r>
              <a:rPr lang="en-US" baseline="-25000" dirty="0" smtClean="0"/>
              <a:t>BH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i="1" baseline="-25000" dirty="0"/>
          </a:p>
          <a:p>
            <a:pPr marL="285750" indent="-285750">
              <a:buFont typeface="Arial"/>
              <a:buChar char="•"/>
            </a:pPr>
            <a:endParaRPr lang="en-US" i="1" baseline="-25000" dirty="0"/>
          </a:p>
        </p:txBody>
      </p:sp>
      <p:pic>
        <p:nvPicPr>
          <p:cNvPr id="9" name="Picture 8" descr="Screen Shot 2017-11-30 at 22.24.2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</p:spPr>
      </p:pic>
      <p:pic>
        <p:nvPicPr>
          <p:cNvPr id="10" name="Picture 9" descr="Screen Shot 2017-11-30 at 22.11.5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9"/>
          <a:stretch/>
        </p:blipFill>
        <p:spPr>
          <a:xfrm>
            <a:off x="0" y="3858971"/>
            <a:ext cx="3991209" cy="29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6-11 at 16.5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7633"/>
            <a:ext cx="6811968" cy="5658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CREAM to 222 SDSS targets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05214" y="2606828"/>
            <a:ext cx="3245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RMID 18</a:t>
            </a:r>
          </a:p>
          <a:p>
            <a:endParaRPr lang="en-US" sz="2800" dirty="0"/>
          </a:p>
          <a:p>
            <a:r>
              <a:rPr lang="en-US" sz="2800" dirty="0" smtClean="0"/>
              <a:t>g </a:t>
            </a:r>
            <a:r>
              <a:rPr lang="mr-IN" sz="2800" dirty="0" smtClean="0"/>
              <a:t>–</a:t>
            </a:r>
            <a:r>
              <a:rPr lang="en-US" sz="2800" dirty="0" smtClean="0"/>
              <a:t> band</a:t>
            </a:r>
          </a:p>
          <a:p>
            <a:r>
              <a:rPr lang="en-US" sz="2800" dirty="0" smtClean="0"/>
              <a:t>4770Å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2984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6-11 at 16.5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2737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5214" y="2606828"/>
            <a:ext cx="3245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RMID 18</a:t>
            </a:r>
          </a:p>
          <a:p>
            <a:endParaRPr lang="en-US" sz="2800" dirty="0"/>
          </a:p>
          <a:p>
            <a:r>
              <a:rPr lang="en-US" sz="2800" dirty="0"/>
              <a:t>i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band</a:t>
            </a:r>
          </a:p>
          <a:p>
            <a:r>
              <a:rPr lang="en-US" sz="2800" dirty="0" smtClean="0"/>
              <a:t>7625Å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4585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6-11 at 16.58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039"/>
            <a:ext cx="6571384" cy="5749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Implication for accretion disk </a:t>
            </a:r>
            <a:br>
              <a:rPr lang="en-US" dirty="0" smtClean="0"/>
            </a:br>
            <a:r>
              <a:rPr lang="en-US" dirty="0" smtClean="0"/>
              <a:t>(size and temperature slope)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6971" y="2459003"/>
            <a:ext cx="28825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Results suggest that the expected temperature slope agrees with α = -3/4 but that the disk sizes are much larger than expected for standard thin disks.</a:t>
            </a:r>
          </a:p>
        </p:txBody>
      </p:sp>
      <p:pic>
        <p:nvPicPr>
          <p:cNvPr id="6" name="Picture 5" descr="Screen Shot 2016-10-26 at 13.27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71" y="1385315"/>
            <a:ext cx="1872208" cy="80917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4266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603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Conclusions &amp; Future Work</a:t>
            </a:r>
            <a:endParaRPr lang="en-US" sz="3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5575005" y="4871607"/>
            <a:ext cx="3374743" cy="1855142"/>
            <a:chOff x="3744360" y="3803981"/>
            <a:chExt cx="4586479" cy="2835291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4586423" y="5820205"/>
              <a:ext cx="1152128" cy="819067"/>
            </a:xfrm>
            <a:prstGeom prst="line">
              <a:avLst/>
            </a:prstGeom>
            <a:ln w="1143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5738551" y="4308037"/>
              <a:ext cx="1368152" cy="1584176"/>
            </a:xfrm>
            <a:prstGeom prst="line">
              <a:avLst/>
            </a:prstGeom>
            <a:ln w="114300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6242607" y="4884101"/>
              <a:ext cx="360040" cy="43204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7106703" y="3803981"/>
              <a:ext cx="1224136" cy="864096"/>
            </a:xfrm>
            <a:prstGeom prst="line">
              <a:avLst/>
            </a:prstGeom>
            <a:ln w="1143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666543" y="4524061"/>
              <a:ext cx="216024" cy="72008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4874455" y="4092013"/>
              <a:ext cx="936104" cy="432048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5666543" y="4596069"/>
              <a:ext cx="288032" cy="144016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5370127" y="4668077"/>
              <a:ext cx="584448" cy="1368152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954575" y="4668077"/>
              <a:ext cx="16768" cy="36004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946463" y="6036229"/>
              <a:ext cx="3684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5018471" y="5820205"/>
              <a:ext cx="296416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234495" y="5676189"/>
              <a:ext cx="152400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5450519" y="5604181"/>
              <a:ext cx="216024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5378511" y="4668077"/>
              <a:ext cx="360040" cy="12241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969516" y="5259082"/>
              <a:ext cx="144016" cy="14401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3744360" y="5403098"/>
              <a:ext cx="1562144" cy="6331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5882567" y="4668077"/>
              <a:ext cx="144016" cy="576064"/>
            </a:xfrm>
            <a:prstGeom prst="straightConnector1">
              <a:avLst/>
            </a:prstGeom>
            <a:ln>
              <a:solidFill>
                <a:srgbClr val="66006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 rot="19716337">
            <a:off x="5220836" y="6154302"/>
            <a:ext cx="193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UV/optical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30514" y="5325671"/>
            <a:ext cx="448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Tilted inner disc </a:t>
            </a:r>
            <a:r>
              <a:rPr lang="en-US" dirty="0" smtClean="0"/>
              <a:t>(Starkey et al in prep)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433367" y="5091531"/>
            <a:ext cx="230904" cy="25795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9853494">
            <a:off x="670457" y="6517211"/>
            <a:ext cx="247595" cy="149157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 rot="19237707">
            <a:off x="771336" y="5935168"/>
            <a:ext cx="904427" cy="58635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1529267" y="5334466"/>
            <a:ext cx="619912" cy="631855"/>
          </a:xfrm>
          <a:prstGeom prst="line">
            <a:avLst/>
          </a:prstGeom>
          <a:ln w="1143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8783602">
            <a:off x="1465348" y="5223570"/>
            <a:ext cx="193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UV/optical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rot="18783602">
            <a:off x="1142812" y="5812432"/>
            <a:ext cx="193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3366FF"/>
                </a:solidFill>
              </a:rPr>
              <a:t>FUV</a:t>
            </a:r>
            <a:endParaRPr lang="en-US" sz="1400" b="1" dirty="0">
              <a:solidFill>
                <a:srgbClr val="3366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 rot="18783602">
            <a:off x="-194653" y="5559124"/>
            <a:ext cx="1936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660066"/>
                </a:solidFill>
              </a:rPr>
              <a:t>Hard X-rays</a:t>
            </a:r>
            <a:endParaRPr lang="en-US" sz="1400" b="1" dirty="0">
              <a:solidFill>
                <a:srgbClr val="660066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12280" y="5874558"/>
            <a:ext cx="77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660066"/>
                </a:solidFill>
              </a:rPr>
              <a:t>Hard X-rays</a:t>
            </a:r>
            <a:endParaRPr lang="en-US" sz="1200" b="1" dirty="0">
              <a:solidFill>
                <a:srgbClr val="660066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213248">
            <a:off x="6648091" y="5251374"/>
            <a:ext cx="193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3366FF"/>
                </a:solidFill>
              </a:rPr>
              <a:t>FUV</a:t>
            </a:r>
            <a:endParaRPr lang="en-US" sz="1200" b="1" dirty="0">
              <a:solidFill>
                <a:srgbClr val="3366FF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 rot="2403138">
            <a:off x="5346950" y="4136895"/>
            <a:ext cx="1245324" cy="4859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7-Point Star 41"/>
          <p:cNvSpPr/>
          <p:nvPr/>
        </p:nvSpPr>
        <p:spPr>
          <a:xfrm>
            <a:off x="7174667" y="5724528"/>
            <a:ext cx="159205" cy="277242"/>
          </a:xfrm>
          <a:prstGeom prst="star7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7-Point Star 49"/>
          <p:cNvSpPr/>
          <p:nvPr/>
        </p:nvSpPr>
        <p:spPr>
          <a:xfrm>
            <a:off x="470712" y="6287115"/>
            <a:ext cx="265172" cy="260406"/>
          </a:xfrm>
          <a:prstGeom prst="star7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2738" y="958341"/>
            <a:ext cx="7819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RM can be used to investigate the temperature profiles of quasar accretion disks.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These agree with the standard accretion disk theory in terms of temperature slope (with α = ¾) but lags indicate disk sizes higher than predicted by standard disk theory (factors of 2 </a:t>
            </a:r>
            <a:r>
              <a:rPr lang="mr-IN" b="1" dirty="0" smtClean="0"/>
              <a:t>–</a:t>
            </a:r>
            <a:r>
              <a:rPr lang="en-US" b="1" dirty="0" smtClean="0"/>
              <a:t> 10).</a:t>
            </a:r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Does the standard model need to be modified? 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64293" y="4696427"/>
            <a:ext cx="318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Double reprocessing region </a:t>
            </a:r>
            <a:r>
              <a:rPr lang="en-US" dirty="0" smtClean="0"/>
              <a:t>(Gardner &amp; Done 2016)</a:t>
            </a:r>
            <a:endParaRPr lang="en-US" dirty="0"/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342738" y="30283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Interpretation?</a:t>
            </a:r>
            <a:endParaRPr lang="en-US" sz="3200" dirty="0"/>
          </a:p>
        </p:txBody>
      </p:sp>
      <p:sp>
        <p:nvSpPr>
          <p:cNvPr id="54" name="Right Arrow 53"/>
          <p:cNvSpPr/>
          <p:nvPr/>
        </p:nvSpPr>
        <p:spPr>
          <a:xfrm rot="8129576">
            <a:off x="2167044" y="4113791"/>
            <a:ext cx="1245324" cy="4859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7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43608" y="2132855"/>
            <a:ext cx="6643371" cy="4556628"/>
            <a:chOff x="-3060848" y="4581128"/>
            <a:chExt cx="2423505" cy="1728192"/>
          </a:xfrm>
        </p:grpSpPr>
        <p:grpSp>
          <p:nvGrpSpPr>
            <p:cNvPr id="9" name="Group 8"/>
            <p:cNvGrpSpPr/>
            <p:nvPr/>
          </p:nvGrpSpPr>
          <p:grpSpPr>
            <a:xfrm>
              <a:off x="-3060848" y="4581128"/>
              <a:ext cx="2423505" cy="1728192"/>
              <a:chOff x="2198674" y="6489340"/>
              <a:chExt cx="4855998" cy="3672408"/>
            </a:xfrm>
          </p:grpSpPr>
          <p:pic>
            <p:nvPicPr>
              <p:cNvPr id="4" name="Picture 3" descr="5548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8674" y="6489340"/>
                <a:ext cx="4688181" cy="3672408"/>
              </a:xfrm>
              <a:prstGeom prst="rect">
                <a:avLst/>
              </a:prstGeom>
              <a:ln w="63500">
                <a:solidFill>
                  <a:schemeClr val="bg1"/>
                </a:solidFill>
              </a:ln>
            </p:spPr>
          </p:pic>
          <p:cxnSp>
            <p:nvCxnSpPr>
              <p:cNvPr id="6" name="Straight Arrow Connector 5"/>
              <p:cNvCxnSpPr/>
              <p:nvPr/>
            </p:nvCxnSpPr>
            <p:spPr>
              <a:xfrm>
                <a:off x="2461847" y="6895583"/>
                <a:ext cx="3960440" cy="0"/>
              </a:xfrm>
              <a:prstGeom prst="straightConnector1">
                <a:avLst/>
              </a:prstGeom>
              <a:ln w="635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356578" y="6779515"/>
                <a:ext cx="4698094" cy="620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>
                    <a:solidFill>
                      <a:srgbClr val="FFFFFF"/>
                    </a:solidFill>
                  </a:rPr>
                  <a:t>5x10</a:t>
                </a:r>
                <a:r>
                  <a:rPr lang="en-US" sz="4400" b="1" baseline="30000" dirty="0" smtClean="0">
                    <a:solidFill>
                      <a:srgbClr val="FFFFFF"/>
                    </a:solidFill>
                  </a:rPr>
                  <a:t>7</a:t>
                </a:r>
                <a:r>
                  <a:rPr lang="en-US" sz="4400" b="1" dirty="0" smtClean="0">
                    <a:solidFill>
                      <a:srgbClr val="FFFFFF"/>
                    </a:solidFill>
                  </a:rPr>
                  <a:t> light days (</a:t>
                </a:r>
                <a:r>
                  <a:rPr lang="en-US" sz="4400" b="1" dirty="0" err="1" smtClean="0">
                    <a:solidFill>
                      <a:srgbClr val="FFFFFF"/>
                    </a:solidFill>
                  </a:rPr>
                  <a:t>ld</a:t>
                </a:r>
                <a:r>
                  <a:rPr lang="en-US" sz="4400" b="1" dirty="0" smtClean="0">
                    <a:solidFill>
                      <a:srgbClr val="FFFFFF"/>
                    </a:solidFill>
                  </a:rPr>
                  <a:t>)</a:t>
                </a:r>
                <a:endParaRPr lang="en-US" sz="44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-2010106" y="6165136"/>
              <a:ext cx="774937" cy="140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[SDSS</a:t>
              </a:r>
              <a:r>
                <a:rPr lang="en-US" dirty="0" smtClean="0">
                  <a:solidFill>
                    <a:srgbClr val="FFFFFF"/>
                  </a:solidFill>
                </a:rPr>
                <a:t>] 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43608" y="2132856"/>
            <a:ext cx="7241714" cy="4475421"/>
            <a:chOff x="9468544" y="1894584"/>
            <a:chExt cx="2668000" cy="1564052"/>
          </a:xfrm>
        </p:grpSpPr>
        <p:grpSp>
          <p:nvGrpSpPr>
            <p:cNvPr id="22" name="Group 21"/>
            <p:cNvGrpSpPr/>
            <p:nvPr/>
          </p:nvGrpSpPr>
          <p:grpSpPr>
            <a:xfrm>
              <a:off x="9468544" y="1894584"/>
              <a:ext cx="2668000" cy="1560804"/>
              <a:chOff x="5364088" y="1268760"/>
              <a:chExt cx="3354057" cy="2258636"/>
            </a:xfrm>
          </p:grpSpPr>
          <p:pic>
            <p:nvPicPr>
              <p:cNvPr id="8" name="Picture 7" descr="5548_zoomed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4088" y="1268760"/>
                <a:ext cx="2952328" cy="2258636"/>
              </a:xfrm>
              <a:prstGeom prst="rect">
                <a:avLst/>
              </a:prstGeom>
              <a:ln w="63500">
                <a:solidFill>
                  <a:schemeClr val="bg1"/>
                </a:solidFill>
              </a:ln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>
                <a:off x="5364088" y="1488083"/>
                <a:ext cx="2880320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6197865" y="1414425"/>
                <a:ext cx="2520280" cy="38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1"/>
                    </a:solidFill>
                  </a:rPr>
                  <a:t>1.25x10</a:t>
                </a:r>
                <a:r>
                  <a:rPr lang="en-US" sz="4400" b="1" baseline="30000" dirty="0" smtClean="0">
                    <a:solidFill>
                      <a:schemeClr val="bg1"/>
                    </a:solidFill>
                  </a:rPr>
                  <a:t>7</a:t>
                </a:r>
                <a:r>
                  <a:rPr lang="en-US" sz="4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 smtClean="0">
                    <a:solidFill>
                      <a:schemeClr val="bg1"/>
                    </a:solidFill>
                  </a:rPr>
                  <a:t>ld</a:t>
                </a:r>
                <a:r>
                  <a:rPr lang="en-US" sz="4400" b="1" dirty="0" smtClean="0">
                    <a:solidFill>
                      <a:schemeClr val="bg1"/>
                    </a:solidFill>
                  </a:rPr>
                  <a:t> </a:t>
                </a:r>
                <a:endParaRPr lang="en-US" sz="4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10609302" y="3329563"/>
              <a:ext cx="289738" cy="1290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[SDSS</a:t>
              </a:r>
              <a:r>
                <a:rPr lang="en-US" dirty="0" smtClean="0">
                  <a:solidFill>
                    <a:srgbClr val="FFFFFF"/>
                  </a:solidFill>
                </a:rPr>
                <a:t>] 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193" y="33593"/>
            <a:ext cx="91267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Active Galaxies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692696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Emit radiation from a source other than the stars and gas in the galaxy.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nuclei (AGN) contain a black hole (10</a:t>
            </a:r>
            <a:r>
              <a:rPr lang="en-US" baseline="30000" dirty="0" smtClean="0">
                <a:solidFill>
                  <a:srgbClr val="000000"/>
                </a:solidFill>
              </a:rPr>
              <a:t>7</a:t>
            </a:r>
            <a:r>
              <a:rPr lang="en-US" dirty="0" smtClean="0">
                <a:solidFill>
                  <a:srgbClr val="000000"/>
                </a:solidFill>
              </a:rPr>
              <a:t> -10</a:t>
            </a:r>
            <a:r>
              <a:rPr lang="en-US" baseline="30000" dirty="0" smtClean="0">
                <a:solidFill>
                  <a:srgbClr val="000000"/>
                </a:solidFill>
              </a:rPr>
              <a:t>9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</a:t>
            </a:r>
            <a:r>
              <a:rPr lang="en-US" baseline="-25000" dirty="0" smtClean="0">
                <a:solidFill>
                  <a:srgbClr val="000000"/>
                </a:solidFill>
              </a:rPr>
              <a:t>o</a:t>
            </a:r>
            <a:r>
              <a:rPr lang="en-US" dirty="0" smtClean="0">
                <a:solidFill>
                  <a:srgbClr val="000000"/>
                </a:solidFill>
              </a:rPr>
              <a:t>), accretion disc, and gas orbiting at 10’s to 1000’s of light days (</a:t>
            </a:r>
            <a:r>
              <a:rPr lang="en-US" dirty="0" err="1" smtClean="0">
                <a:solidFill>
                  <a:srgbClr val="000000"/>
                </a:solidFill>
              </a:rPr>
              <a:t>ld</a:t>
            </a:r>
            <a:r>
              <a:rPr lang="en-US" dirty="0" smtClean="0">
                <a:solidFill>
                  <a:srgbClr val="000000"/>
                </a:solidFill>
              </a:rPr>
              <a:t>) surrounded by a dusty torus. – 1ld = 2.6 x 10</a:t>
            </a:r>
            <a:r>
              <a:rPr lang="en-US" baseline="30000" dirty="0" smtClean="0">
                <a:solidFill>
                  <a:srgbClr val="000000"/>
                </a:solidFill>
              </a:rPr>
              <a:t>13</a:t>
            </a:r>
            <a:r>
              <a:rPr lang="en-US" dirty="0" smtClean="0">
                <a:solidFill>
                  <a:srgbClr val="000000"/>
                </a:solidFill>
              </a:rPr>
              <a:t>m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79712" y="2132856"/>
            <a:ext cx="5040560" cy="3717032"/>
            <a:chOff x="9363839" y="5073294"/>
            <a:chExt cx="2880520" cy="2619110"/>
          </a:xfrm>
        </p:grpSpPr>
        <p:grpSp>
          <p:nvGrpSpPr>
            <p:cNvPr id="13" name="Group 12"/>
            <p:cNvGrpSpPr/>
            <p:nvPr/>
          </p:nvGrpSpPr>
          <p:grpSpPr>
            <a:xfrm>
              <a:off x="9363839" y="5073294"/>
              <a:ext cx="2880520" cy="2619110"/>
              <a:chOff x="9363839" y="4227000"/>
              <a:chExt cx="2880520" cy="2619110"/>
            </a:xfrm>
          </p:grpSpPr>
          <p:pic>
            <p:nvPicPr>
              <p:cNvPr id="43" name="Picture 42" descr="urryandpadovaniang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3839" y="4227000"/>
                <a:ext cx="2880520" cy="2619110"/>
              </a:xfrm>
              <a:prstGeom prst="rect">
                <a:avLst/>
              </a:prstGeom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9416211" y="647404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[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Urry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and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Padovani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1995</a:t>
                </a:r>
                <a:r>
                  <a:rPr lang="en-US" dirty="0" smtClean="0">
                    <a:solidFill>
                      <a:srgbClr val="FFFFFF"/>
                    </a:solidFill>
                  </a:rPr>
                  <a:t>]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832761" y="5174771"/>
              <a:ext cx="2088232" cy="325301"/>
              <a:chOff x="9799803" y="4310675"/>
              <a:chExt cx="2088232" cy="325301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9799803" y="4620222"/>
                <a:ext cx="2088232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0030436" y="4310675"/>
                <a:ext cx="1339777" cy="325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~1000 </a:t>
                </a:r>
                <a:r>
                  <a:rPr lang="en-US" sz="2400" b="1" dirty="0" err="1" smtClean="0">
                    <a:solidFill>
                      <a:srgbClr val="FF0000"/>
                    </a:solidFill>
                  </a:rPr>
                  <a:t>ld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4" name="Picture 13" descr="sdss_quasar_si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 t="3149" r="2524" b="5363"/>
          <a:stretch/>
        </p:blipFill>
        <p:spPr>
          <a:xfrm>
            <a:off x="5508104" y="4220484"/>
            <a:ext cx="3610270" cy="2592892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6444208" y="5732652"/>
            <a:ext cx="2021680" cy="447861"/>
          </a:xfrm>
          <a:custGeom>
            <a:avLst/>
            <a:gdLst>
              <a:gd name="connsiteX0" fmla="*/ 0 w 2021680"/>
              <a:gd name="connsiteY0" fmla="*/ 447861 h 447861"/>
              <a:gd name="connsiteX1" fmla="*/ 907164 w 2021680"/>
              <a:gd name="connsiteY1" fmla="*/ 15861 h 447861"/>
              <a:gd name="connsiteX2" fmla="*/ 2021680 w 2021680"/>
              <a:gd name="connsiteY2" fmla="*/ 93621 h 447861"/>
              <a:gd name="connsiteX3" fmla="*/ 2021680 w 2021680"/>
              <a:gd name="connsiteY3" fmla="*/ 93621 h 447861"/>
              <a:gd name="connsiteX4" fmla="*/ 2021680 w 2021680"/>
              <a:gd name="connsiteY4" fmla="*/ 93621 h 44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1680" h="447861">
                <a:moveTo>
                  <a:pt x="0" y="447861"/>
                </a:moveTo>
                <a:cubicBezTo>
                  <a:pt x="285108" y="261381"/>
                  <a:pt x="570217" y="74901"/>
                  <a:pt x="907164" y="15861"/>
                </a:cubicBezTo>
                <a:cubicBezTo>
                  <a:pt x="1244111" y="-43179"/>
                  <a:pt x="1835927" y="80661"/>
                  <a:pt x="2021680" y="93621"/>
                </a:cubicBezTo>
                <a:lnTo>
                  <a:pt x="2021680" y="93621"/>
                </a:lnTo>
                <a:lnTo>
                  <a:pt x="2021680" y="9362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nut 31"/>
          <p:cNvSpPr/>
          <p:nvPr/>
        </p:nvSpPr>
        <p:spPr>
          <a:xfrm>
            <a:off x="4283968" y="3756108"/>
            <a:ext cx="504056" cy="288032"/>
          </a:xfrm>
          <a:prstGeom prst="donut">
            <a:avLst>
              <a:gd name="adj" fmla="val 113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Donut 39"/>
          <p:cNvSpPr/>
          <p:nvPr/>
        </p:nvSpPr>
        <p:spPr>
          <a:xfrm>
            <a:off x="4427984" y="3356992"/>
            <a:ext cx="504056" cy="504056"/>
          </a:xfrm>
          <a:prstGeom prst="donut">
            <a:avLst>
              <a:gd name="adj" fmla="val 13637"/>
            </a:avLst>
          </a:prstGeom>
          <a:solidFill>
            <a:srgbClr val="00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6444208" y="4508516"/>
            <a:ext cx="1944216" cy="1173463"/>
            <a:chOff x="6387298" y="4581128"/>
            <a:chExt cx="1944216" cy="1173463"/>
          </a:xfrm>
        </p:grpSpPr>
        <p:sp>
          <p:nvSpPr>
            <p:cNvPr id="33" name="TextBox 32"/>
            <p:cNvSpPr txBox="1"/>
            <p:nvPr/>
          </p:nvSpPr>
          <p:spPr>
            <a:xfrm>
              <a:off x="6387298" y="4581128"/>
              <a:ext cx="18002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FF00"/>
                  </a:solidFill>
                </a:rPr>
                <a:t>Broad Lines</a:t>
              </a:r>
              <a:endParaRPr lang="en-US" sz="1400" b="1" dirty="0">
                <a:solidFill>
                  <a:srgbClr val="00FF00"/>
                </a:solidFill>
              </a:endParaRPr>
            </a:p>
          </p:txBody>
        </p:sp>
        <p:cxnSp>
          <p:nvCxnSpPr>
            <p:cNvPr id="51" name="Straight Arrow Connector 50"/>
            <p:cNvCxnSpPr>
              <a:stCxn id="33" idx="2"/>
            </p:cNvCxnSpPr>
            <p:nvPr/>
          </p:nvCxnSpPr>
          <p:spPr>
            <a:xfrm>
              <a:off x="7287398" y="4888905"/>
              <a:ext cx="828092" cy="700335"/>
            </a:xfrm>
            <a:prstGeom prst="straightConnector1">
              <a:avLst/>
            </a:prstGeom>
            <a:ln>
              <a:solidFill>
                <a:srgbClr val="00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827458" y="5157192"/>
              <a:ext cx="50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FF00"/>
                  </a:solidFill>
                </a:rPr>
                <a:t>Hβ</a:t>
              </a:r>
              <a:endParaRPr lang="en-US" sz="1600" b="1" dirty="0">
                <a:solidFill>
                  <a:srgbClr val="00FF00"/>
                </a:solidFill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6891354" y="4797152"/>
              <a:ext cx="576064" cy="864096"/>
            </a:xfrm>
            <a:prstGeom prst="straightConnector1">
              <a:avLst/>
            </a:prstGeom>
            <a:ln>
              <a:solidFill>
                <a:srgbClr val="00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6531314" y="4797152"/>
              <a:ext cx="144016" cy="936104"/>
            </a:xfrm>
            <a:prstGeom prst="straightConnector1">
              <a:avLst/>
            </a:prstGeom>
            <a:ln>
              <a:solidFill>
                <a:srgbClr val="00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2896431">
              <a:off x="7113307" y="5225274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FF00"/>
                  </a:solidFill>
                </a:rPr>
                <a:t>Mg II</a:t>
              </a:r>
              <a:endParaRPr lang="en-US" sz="1600" b="1" dirty="0">
                <a:solidFill>
                  <a:srgbClr val="00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4524304">
              <a:off x="6383052" y="5168310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FF00"/>
                  </a:solidFill>
                </a:rPr>
                <a:t>C IV</a:t>
              </a:r>
              <a:endParaRPr lang="en-US" sz="1600" b="1" dirty="0">
                <a:solidFill>
                  <a:srgbClr val="00FF00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 rot="20397026">
            <a:off x="6544356" y="575998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Accretion Disk Continuum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142" y="2348880"/>
            <a:ext cx="1772816" cy="17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5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47E-6 -3.22521E-6 L -0.33177 -0.196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9" y="-9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5 0.00996 L -0.37641 0.072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4" y="31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5646E-6 -4.81816E-6 L -0.4248 0.07343 " pathEditMode="relative" ptsTypes="AA">
                                      <p:cBhvr>
                                        <p:cTn id="5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40" grpId="0" animBg="1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Why Study AGN?</a:t>
            </a:r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7504" y="2780928"/>
            <a:ext cx="9036496" cy="646331"/>
            <a:chOff x="251520" y="1054477"/>
            <a:chExt cx="8136904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251520" y="1054477"/>
              <a:ext cx="81369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000000"/>
                  </a:solidFill>
                </a:rPr>
                <a:t>How do you fuel AGN? How do you get matter to fall: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</a:rPr>
                <a:t>     from </a:t>
              </a:r>
              <a:r>
                <a:rPr lang="en-US" dirty="0" err="1" smtClean="0">
                  <a:solidFill>
                    <a:srgbClr val="000000"/>
                  </a:solidFill>
                </a:rPr>
                <a:t>Kpc</a:t>
              </a:r>
              <a:r>
                <a:rPr lang="en-US" dirty="0" smtClean="0">
                  <a:solidFill>
                    <a:srgbClr val="000000"/>
                  </a:solidFill>
                </a:rPr>
                <a:t>              sub pc                 into AGN                      accretion disc                      black hole 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9" name="Elbow Connector 8"/>
            <p:cNvCxnSpPr/>
            <p:nvPr/>
          </p:nvCxnSpPr>
          <p:spPr>
            <a:xfrm>
              <a:off x="2650583" y="1558533"/>
              <a:ext cx="648072" cy="12700"/>
            </a:xfrm>
            <a:prstGeom prst="bentConnector3">
              <a:avLst>
                <a:gd name="adj1" fmla="val 89370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476115" y="1558533"/>
              <a:ext cx="72008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123728" y="3645024"/>
            <a:ext cx="4896544" cy="2840433"/>
            <a:chOff x="539552" y="1628800"/>
            <a:chExt cx="4758959" cy="30564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-494" t="-1715" r="494" b="43498"/>
            <a:stretch/>
          </p:blipFill>
          <p:spPr>
            <a:xfrm>
              <a:off x="539552" y="1628800"/>
              <a:ext cx="4758959" cy="305645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067944" y="4283804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Credit: HST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-494" t="56271" r="494" b="-345"/>
          <a:stretch/>
        </p:blipFill>
        <p:spPr>
          <a:xfrm>
            <a:off x="2195736" y="3717032"/>
            <a:ext cx="4824536" cy="28065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692696"/>
            <a:ext cx="7992888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AGN among most luminous objects in the universe!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How does the feeding process work.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What do the accretion discs look like up close.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Is the process analogous to smaller mass X-ray Binaries?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1393990" y="3251608"/>
            <a:ext cx="648072" cy="12700"/>
          </a:xfrm>
          <a:prstGeom prst="bentConnector3">
            <a:avLst>
              <a:gd name="adj1" fmla="val 89370"/>
            </a:avLst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572000" y="3284984"/>
            <a:ext cx="7996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5436096" y="2420888"/>
            <a:ext cx="3707904" cy="1584176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1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508104" y="1052736"/>
            <a:ext cx="3779912" cy="2736304"/>
            <a:chOff x="3635896" y="404664"/>
            <a:chExt cx="3944624" cy="3816424"/>
          </a:xfrm>
        </p:grpSpPr>
        <p:pic>
          <p:nvPicPr>
            <p:cNvPr id="5" name="Picture 4" descr="m87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404664"/>
              <a:ext cx="3944624" cy="38164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35896" y="548680"/>
              <a:ext cx="1368152" cy="5040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308304" y="3068960"/>
            <a:ext cx="165618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Radio – VLA</a:t>
            </a:r>
          </a:p>
          <a:p>
            <a:r>
              <a:rPr lang="en-US" dirty="0" smtClean="0">
                <a:solidFill>
                  <a:srgbClr val="9BBB59"/>
                </a:solidFill>
              </a:rPr>
              <a:t>Visible – HST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X-ray - Chandra</a:t>
            </a:r>
            <a:endParaRPr lang="en-US" dirty="0">
              <a:solidFill>
                <a:srgbClr val="3366FF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663046"/>
              </p:ext>
            </p:extLst>
          </p:nvPr>
        </p:nvGraphicFramePr>
        <p:xfrm>
          <a:off x="3203848" y="5805264"/>
          <a:ext cx="1224136" cy="55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5" imgW="711200" imgH="393700" progId="Equation.3">
                  <p:embed/>
                </p:oleObj>
              </mc:Choice>
              <mc:Fallback>
                <p:oleObj name="Equation" r:id="rId5" imgW="711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3848" y="5805264"/>
                        <a:ext cx="1224136" cy="558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5715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123728" y="5229200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000" b="1" dirty="0" smtClean="0">
                <a:solidFill>
                  <a:srgbClr val="FFFFFF"/>
                </a:solidFill>
              </a:rPr>
              <a:t>Telescope Diameter</a:t>
            </a:r>
            <a:r>
              <a:rPr lang="en-GB" sz="2000" dirty="0" smtClean="0">
                <a:solidFill>
                  <a:srgbClr val="FFFFFF"/>
                </a:solidFill>
              </a:rPr>
              <a:t>…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96" y="1159584"/>
            <a:ext cx="543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chemeClr val="bg1"/>
                </a:solidFill>
              </a:rPr>
              <a:t>For a 10</a:t>
            </a:r>
            <a:r>
              <a:rPr lang="en-GB" baseline="30000" dirty="0">
                <a:solidFill>
                  <a:schemeClr val="bg1"/>
                </a:solidFill>
              </a:rPr>
              <a:t>8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</a:t>
            </a:r>
            <a:r>
              <a:rPr lang="en-GB" baseline="-25000" dirty="0" err="1">
                <a:solidFill>
                  <a:schemeClr val="bg1"/>
                </a:solidFill>
              </a:rPr>
              <a:t>sun</a:t>
            </a:r>
            <a:r>
              <a:rPr lang="en-GB" dirty="0">
                <a:solidFill>
                  <a:schemeClr val="bg1"/>
                </a:solidFill>
              </a:rPr>
              <a:t> black hole, </a:t>
            </a:r>
            <a:r>
              <a:rPr lang="en-GB" dirty="0" smtClean="0">
                <a:solidFill>
                  <a:schemeClr val="bg1"/>
                </a:solidFill>
              </a:rPr>
              <a:t>most accretion disc emission emitted within </a:t>
            </a:r>
            <a:r>
              <a:rPr lang="en-GB" dirty="0">
                <a:solidFill>
                  <a:schemeClr val="bg1"/>
                </a:solidFill>
              </a:rPr>
              <a:t>~10 light days (LD).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2800" b="1" dirty="0">
                <a:solidFill>
                  <a:srgbClr val="FFFFFF"/>
                </a:solidFill>
              </a:rPr>
              <a:t>What </a:t>
            </a:r>
            <a:r>
              <a:rPr lang="en-GB" sz="2800" b="1" dirty="0" smtClean="0">
                <a:solidFill>
                  <a:srgbClr val="FFFFFF"/>
                </a:solidFill>
              </a:rPr>
              <a:t>Size Telescope </a:t>
            </a:r>
            <a:r>
              <a:rPr lang="en-GB" sz="2800" b="1" dirty="0">
                <a:solidFill>
                  <a:srgbClr val="FFFFFF"/>
                </a:solidFill>
              </a:rPr>
              <a:t>is </a:t>
            </a:r>
            <a:r>
              <a:rPr lang="en-GB" sz="2800" b="1" dirty="0" smtClean="0">
                <a:solidFill>
                  <a:srgbClr val="FFFFFF"/>
                </a:solidFill>
              </a:rPr>
              <a:t>Needed </a:t>
            </a:r>
            <a:r>
              <a:rPr lang="en-GB" sz="2800" b="1" dirty="0">
                <a:solidFill>
                  <a:srgbClr val="FFFFFF"/>
                </a:solidFill>
              </a:rPr>
              <a:t>to </a:t>
            </a:r>
            <a:r>
              <a:rPr lang="en-GB" sz="2800" b="1" dirty="0" smtClean="0">
                <a:solidFill>
                  <a:srgbClr val="FFFFFF"/>
                </a:solidFill>
              </a:rPr>
              <a:t>Resolve the Accretion Disk?</a:t>
            </a:r>
            <a:endParaRPr lang="en-GB" sz="2800" b="1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19672" y="2204864"/>
            <a:ext cx="4464496" cy="720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19672" y="2924944"/>
            <a:ext cx="44644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17782220">
            <a:off x="1079928" y="2894482"/>
            <a:ext cx="1016496" cy="711696"/>
            <a:chOff x="6507832" y="3789040"/>
            <a:chExt cx="1016496" cy="711696"/>
          </a:xfrm>
        </p:grpSpPr>
        <p:sp>
          <p:nvSpPr>
            <p:cNvPr id="24" name="Oval 23"/>
            <p:cNvSpPr/>
            <p:nvPr/>
          </p:nvSpPr>
          <p:spPr>
            <a:xfrm>
              <a:off x="7020272" y="3789040"/>
              <a:ext cx="360040" cy="2880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6732240" y="4005064"/>
              <a:ext cx="36004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516216" y="4077072"/>
              <a:ext cx="216024" cy="7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507832" y="4149080"/>
              <a:ext cx="224408" cy="35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876256" y="4077072"/>
              <a:ext cx="648072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771800" y="262762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rgbClr val="FFFFFF"/>
                </a:solidFill>
              </a:rPr>
              <a:t>θ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28529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baseline="-25000" dirty="0" smtClean="0">
                <a:solidFill>
                  <a:srgbClr val="FFFFFF"/>
                </a:solidFill>
              </a:rPr>
              <a:t>M87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084168" y="2204864"/>
            <a:ext cx="0" cy="7200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56176" y="234888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458112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 smtClean="0">
                <a:solidFill>
                  <a:srgbClr val="FFFFFF"/>
                </a:solidFill>
              </a:rPr>
              <a:t>Θ</a:t>
            </a:r>
            <a:r>
              <a:rPr lang="en-US" i="1" dirty="0" smtClean="0">
                <a:solidFill>
                  <a:srgbClr val="FFFFFF"/>
                </a:solidFill>
              </a:rPr>
              <a:t>= </a:t>
            </a:r>
            <a:r>
              <a:rPr lang="en-GB" dirty="0">
                <a:solidFill>
                  <a:srgbClr val="FFFFFF"/>
                </a:solidFill>
              </a:rPr>
              <a:t>1.2 </a:t>
            </a:r>
            <a:r>
              <a:rPr lang="en-GB" dirty="0" err="1" smtClean="0">
                <a:solidFill>
                  <a:srgbClr val="FFFFFF"/>
                </a:solidFill>
              </a:rPr>
              <a:t>nano</a:t>
            </a:r>
            <a:r>
              <a:rPr lang="en-GB" dirty="0" smtClean="0">
                <a:solidFill>
                  <a:srgbClr val="FFFFFF"/>
                </a:solidFill>
              </a:rPr>
              <a:t> </a:t>
            </a:r>
            <a:r>
              <a:rPr lang="en-GB" dirty="0" err="1" smtClean="0">
                <a:solidFill>
                  <a:srgbClr val="FFFFFF"/>
                </a:solidFill>
              </a:rPr>
              <a:t>arcseconds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396552" y="4005064"/>
            <a:ext cx="7740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GB" sz="2000" dirty="0">
                <a:solidFill>
                  <a:srgbClr val="FFFFFF"/>
                </a:solidFill>
              </a:rPr>
              <a:t>For M87 (</a:t>
            </a:r>
            <a:r>
              <a:rPr lang="en-GB" sz="2000" dirty="0" smtClean="0">
                <a:solidFill>
                  <a:srgbClr val="FFFFFF"/>
                </a:solidFill>
              </a:rPr>
              <a:t>nearby </a:t>
            </a:r>
            <a:r>
              <a:rPr lang="en-GB" sz="2000" dirty="0">
                <a:solidFill>
                  <a:srgbClr val="FFFFFF"/>
                </a:solidFill>
              </a:rPr>
              <a:t>AGN)</a:t>
            </a:r>
            <a:r>
              <a:rPr lang="en-GB" sz="2000" dirty="0" smtClean="0">
                <a:solidFill>
                  <a:srgbClr val="FFFFFF"/>
                </a:solidFill>
              </a:rPr>
              <a:t>, d</a:t>
            </a:r>
            <a:r>
              <a:rPr lang="en-GB" sz="2000" baseline="-25000" dirty="0" smtClean="0">
                <a:solidFill>
                  <a:srgbClr val="FFFFFF"/>
                </a:solidFill>
              </a:rPr>
              <a:t>M87</a:t>
            </a:r>
            <a:r>
              <a:rPr lang="en-GB" sz="2000" dirty="0">
                <a:solidFill>
                  <a:srgbClr val="FFFFFF"/>
                </a:solidFill>
              </a:rPr>
              <a:t>=5.2 x 10</a:t>
            </a:r>
            <a:r>
              <a:rPr lang="en-GB" sz="2000" baseline="30000" dirty="0">
                <a:solidFill>
                  <a:srgbClr val="FFFFFF"/>
                </a:solidFill>
              </a:rPr>
              <a:t>7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Lyr</a:t>
            </a:r>
            <a:r>
              <a:rPr lang="en-GB" sz="2000" dirty="0">
                <a:solidFill>
                  <a:srgbClr val="FFFFFF"/>
                </a:solidFill>
              </a:rPr>
              <a:t> (~1.7 x 10</a:t>
            </a:r>
            <a:r>
              <a:rPr lang="en-GB" sz="2000" baseline="30000" dirty="0">
                <a:solidFill>
                  <a:srgbClr val="FFFFFF"/>
                </a:solidFill>
              </a:rPr>
              <a:t>15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ld</a:t>
            </a:r>
            <a:r>
              <a:rPr lang="en-GB" sz="2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4860032" y="5949280"/>
            <a:ext cx="134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~ 30,000 km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ar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573016"/>
            <a:ext cx="1628800" cy="1628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203848" y="3789040"/>
            <a:ext cx="360040" cy="2880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15816" y="4005064"/>
            <a:ext cx="360040" cy="144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99792" y="4077072"/>
            <a:ext cx="216024" cy="72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691408" y="4149080"/>
            <a:ext cx="224408" cy="351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59832" y="4077072"/>
            <a:ext cx="648072" cy="144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07904" y="4149080"/>
            <a:ext cx="720080" cy="72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707904" y="3501008"/>
            <a:ext cx="504056" cy="5760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 rot="12065703">
            <a:off x="4211702" y="1088896"/>
            <a:ext cx="3312368" cy="3816424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283968" y="3645024"/>
            <a:ext cx="360040" cy="1440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m8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6" b="17763"/>
          <a:stretch/>
        </p:blipFill>
        <p:spPr>
          <a:xfrm>
            <a:off x="6660232" y="2420888"/>
            <a:ext cx="1872208" cy="12543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7584" y="836712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Resolution Problem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1-30 at 21.36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409700"/>
            <a:ext cx="8444271" cy="948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0"/>
            <a:ext cx="8025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AGN Variability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9099" y="500797"/>
            <a:ext cx="853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AGN variability correlated across all wavelengths over week-</a:t>
            </a:r>
            <a:r>
              <a:rPr lang="en-US" dirty="0" err="1" smtClean="0"/>
              <a:t>ish</a:t>
            </a:r>
            <a:r>
              <a:rPr lang="en-US" dirty="0" smtClean="0"/>
              <a:t> timescales.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16100" y="1270000"/>
            <a:ext cx="6413500" cy="38100"/>
          </a:xfrm>
          <a:prstGeom prst="straightConnector1">
            <a:avLst/>
          </a:prstGeom>
          <a:ln w="50800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37000" y="938768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150 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3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27584" y="-27384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Reverberation Mapping (</a:t>
            </a:r>
            <a:r>
              <a:rPr lang="en-US" sz="2400" b="1" dirty="0" err="1" smtClean="0"/>
              <a:t>Blanford</a:t>
            </a:r>
            <a:r>
              <a:rPr lang="en-US" sz="2400" b="1" dirty="0" smtClean="0"/>
              <a:t> and </a:t>
            </a:r>
            <a:r>
              <a:rPr lang="en-US" sz="2400" b="1" dirty="0" err="1" smtClean="0"/>
              <a:t>Mckee</a:t>
            </a:r>
            <a:r>
              <a:rPr lang="en-US" sz="2400" b="1" dirty="0" smtClean="0"/>
              <a:t> 1982)</a:t>
            </a:r>
            <a:endParaRPr lang="en-US" sz="24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23528" y="504056"/>
            <a:ext cx="4504637" cy="3717032"/>
            <a:chOff x="71824" y="1124744"/>
            <a:chExt cx="6328490" cy="4464496"/>
          </a:xfrm>
        </p:grpSpPr>
        <p:grpSp>
          <p:nvGrpSpPr>
            <p:cNvPr id="18" name="Group 17"/>
            <p:cNvGrpSpPr/>
            <p:nvPr/>
          </p:nvGrpSpPr>
          <p:grpSpPr>
            <a:xfrm>
              <a:off x="539552" y="1124744"/>
              <a:ext cx="5860762" cy="4464496"/>
              <a:chOff x="395536" y="404664"/>
              <a:chExt cx="5860762" cy="4464496"/>
            </a:xfrm>
          </p:grpSpPr>
          <p:pic>
            <p:nvPicPr>
              <p:cNvPr id="40" name="Picture 39" descr="Screen Shot 2014-08-05 at 09.13.32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58" t="9913" r="31059" b="75945"/>
              <a:stretch/>
            </p:blipFill>
            <p:spPr>
              <a:xfrm>
                <a:off x="395536" y="632329"/>
                <a:ext cx="5834935" cy="1621020"/>
              </a:xfrm>
              <a:prstGeom prst="rect">
                <a:avLst/>
              </a:prstGeom>
            </p:spPr>
          </p:pic>
          <p:pic>
            <p:nvPicPr>
              <p:cNvPr id="41" name="Picture 40" descr="Screen Shot 2014-08-05 at 09.13.32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58" t="91777" r="30425"/>
              <a:stretch/>
            </p:blipFill>
            <p:spPr>
              <a:xfrm>
                <a:off x="431354" y="4005064"/>
                <a:ext cx="5824944" cy="864096"/>
              </a:xfrm>
              <a:prstGeom prst="rect">
                <a:avLst/>
              </a:prstGeom>
            </p:spPr>
          </p:pic>
          <p:pic>
            <p:nvPicPr>
              <p:cNvPr id="42" name="Picture 41" descr="Screen Shot 2014-08-05 at 09.13.32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58" t="23841" r="30812" b="62386"/>
              <a:stretch/>
            </p:blipFill>
            <p:spPr>
              <a:xfrm>
                <a:off x="395536" y="2348880"/>
                <a:ext cx="5860762" cy="1578665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683568" y="908720"/>
                <a:ext cx="2088231" cy="447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λ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~ 4000 Angstroms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39552" y="404664"/>
                <a:ext cx="5040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Bentz</a:t>
                </a:r>
                <a:r>
                  <a:rPr lang="en-US" dirty="0" smtClean="0"/>
                  <a:t> et al (2010)        Arp 151</a:t>
                </a:r>
                <a:endParaRPr lang="en-US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 rot="16200000">
              <a:off x="-78874" y="1967346"/>
              <a:ext cx="820263" cy="518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Flux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699792" y="2276872"/>
              <a:ext cx="0" cy="2160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87824" y="2492896"/>
              <a:ext cx="0" cy="21602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508104" y="1988840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32040" y="1772816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99992" y="1628800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88024" y="1770081"/>
              <a:ext cx="14401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91880" y="1700808"/>
              <a:ext cx="86409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11960" y="1700808"/>
              <a:ext cx="864096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779912" y="1844824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2312" y="1997224"/>
              <a:ext cx="216024" cy="1356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2312" y="1997224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03848" y="2060848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47864" y="1955317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500264" y="1795907"/>
              <a:ext cx="216024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43808" y="2132856"/>
              <a:ext cx="288032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79712" y="1916832"/>
              <a:ext cx="864096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39752" y="2060848"/>
              <a:ext cx="512440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47664" y="1916832"/>
              <a:ext cx="520824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87652" y="1903138"/>
              <a:ext cx="807482" cy="302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20072" y="1844824"/>
              <a:ext cx="80885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835696" y="3717032"/>
            <a:ext cx="2016224" cy="3750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(days)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004048" y="1628800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Emission Line variability tends to lag continuum variability.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99992" y="3257600"/>
            <a:ext cx="4896545" cy="3600400"/>
            <a:chOff x="2051719" y="692696"/>
            <a:chExt cx="4896545" cy="3600400"/>
          </a:xfrm>
        </p:grpSpPr>
        <p:grpSp>
          <p:nvGrpSpPr>
            <p:cNvPr id="4" name="Group 3"/>
            <p:cNvGrpSpPr/>
            <p:nvPr/>
          </p:nvGrpSpPr>
          <p:grpSpPr>
            <a:xfrm>
              <a:off x="2123727" y="1196752"/>
              <a:ext cx="4824537" cy="3096344"/>
              <a:chOff x="381319" y="923576"/>
              <a:chExt cx="9303250" cy="629446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81319" y="923576"/>
                <a:ext cx="8748464" cy="6294465"/>
                <a:chOff x="9363839" y="4238890"/>
                <a:chExt cx="2880521" cy="2619110"/>
              </a:xfrm>
            </p:grpSpPr>
            <p:pic>
              <p:nvPicPr>
                <p:cNvPr id="10" name="Picture 9" descr="urryandpadovaniang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3839" y="4238890"/>
                  <a:ext cx="2880521" cy="2619110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9416211" y="6474044"/>
                  <a:ext cx="2808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[</a:t>
                  </a:r>
                  <a:r>
                    <a:rPr lang="en-US" dirty="0" err="1" smtClean="0">
                      <a:solidFill>
                        <a:schemeClr val="bg1"/>
                      </a:solidFill>
                    </a:rPr>
                    <a:t>Urry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 and </a:t>
                  </a:r>
                  <a:r>
                    <a:rPr lang="en-US" dirty="0" err="1" smtClean="0">
                      <a:solidFill>
                        <a:schemeClr val="bg1"/>
                      </a:solidFill>
                    </a:rPr>
                    <a:t>Padovani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 1995</a:t>
                  </a:r>
                  <a:r>
                    <a:rPr lang="en-US" dirty="0" smtClean="0">
                      <a:solidFill>
                        <a:srgbClr val="FFFFFF"/>
                      </a:solidFill>
                    </a:rPr>
                    <a:t>]</a:t>
                  </a:r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5724128" y="1916832"/>
                <a:ext cx="3168352" cy="1440160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745353" y="2525996"/>
                <a:ext cx="3939216" cy="750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</a:rPr>
                  <a:t>Hα  </a:t>
                </a:r>
                <a:r>
                  <a:rPr lang="el-GR" b="1" dirty="0" smtClean="0">
                    <a:solidFill>
                      <a:schemeClr val="bg1"/>
                    </a:solidFill>
                  </a:rPr>
                  <a:t>λ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=6563 A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13206" y="4290383"/>
                <a:ext cx="3054798" cy="1063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Shorter U.V optical</a:t>
                </a:r>
              </a:p>
              <a:p>
                <a:r>
                  <a:rPr lang="el-GR" sz="1400" b="1" dirty="0" smtClean="0">
                    <a:solidFill>
                      <a:schemeClr val="bg1"/>
                    </a:solidFill>
                  </a:rPr>
                  <a:t>λ</a:t>
                </a:r>
                <a:r>
                  <a:rPr lang="en-US" sz="1400" b="1" dirty="0" smtClean="0">
                    <a:solidFill>
                      <a:schemeClr val="bg1"/>
                    </a:solidFill>
                  </a:rPr>
                  <a:t>~4000 A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074352" y="3558468"/>
                <a:ext cx="3054798" cy="186189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131840" y="692696"/>
              <a:ext cx="2880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~1000 </a:t>
              </a:r>
              <a:r>
                <a:rPr lang="en-US" sz="2400" b="1" dirty="0" err="1" smtClean="0">
                  <a:solidFill>
                    <a:srgbClr val="FF0000"/>
                  </a:solidFill>
                </a:rPr>
                <a:t>ld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051719" y="1124744"/>
              <a:ext cx="4752528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139951" y="2852936"/>
              <a:ext cx="648072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067943" y="2852936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~10ld  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67544" y="4365104"/>
            <a:ext cx="3816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Time delays between light curves at 2 or more wavelengths </a:t>
            </a:r>
            <a:r>
              <a:rPr lang="en-US" dirty="0" smtClean="0"/>
              <a:t>hold </a:t>
            </a:r>
            <a:r>
              <a:rPr lang="en-US" dirty="0"/>
              <a:t>information about the AGN (BLR size, M</a:t>
            </a:r>
            <a:r>
              <a:rPr lang="en-US" baseline="-25000" dirty="0"/>
              <a:t>BH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Cross correlation normally used to get time lags.</a:t>
            </a:r>
          </a:p>
        </p:txBody>
      </p:sp>
    </p:spTree>
    <p:extLst>
      <p:ext uri="{BB962C8B-B14F-4D97-AF65-F5344CB8AC3E}">
        <p14:creationId xmlns:p14="http://schemas.microsoft.com/office/powerpoint/2010/main" val="403431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95736" y="4005064"/>
            <a:ext cx="648072" cy="36004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 rot="4486341">
            <a:off x="2079557" y="955789"/>
            <a:ext cx="520389" cy="753883"/>
          </a:xfrm>
          <a:prstGeom prst="cloud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123728" y="1844824"/>
            <a:ext cx="5904656" cy="720080"/>
          </a:xfrm>
          <a:prstGeom prst="rightArrow">
            <a:avLst>
              <a:gd name="adj1" fmla="val 27991"/>
              <a:gd name="adj2" fmla="val 7239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987824" y="3861048"/>
            <a:ext cx="5040560" cy="720080"/>
          </a:xfrm>
          <a:prstGeom prst="rightArrow">
            <a:avLst>
              <a:gd name="adj1" fmla="val 27991"/>
              <a:gd name="adj2" fmla="val 7239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4275960">
            <a:off x="1032871" y="2880665"/>
            <a:ext cx="1653656" cy="720080"/>
          </a:xfrm>
          <a:prstGeom prst="rightArrow">
            <a:avLst>
              <a:gd name="adj1" fmla="val 27991"/>
              <a:gd name="adj2" fmla="val 7239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/>
          <p:cNvSpPr/>
          <p:nvPr/>
        </p:nvSpPr>
        <p:spPr>
          <a:xfrm rot="4486341">
            <a:off x="811493" y="1727207"/>
            <a:ext cx="945119" cy="1035416"/>
          </a:xfrm>
          <a:prstGeom prst="cloud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 rot="4486341">
            <a:off x="667035" y="527353"/>
            <a:ext cx="672088" cy="546712"/>
          </a:xfrm>
          <a:prstGeom prst="cloud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 rot="4486341">
            <a:off x="352184" y="5801159"/>
            <a:ext cx="721563" cy="760055"/>
          </a:xfrm>
          <a:prstGeom prst="cloud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11"/>
          <p:cNvSpPr/>
          <p:nvPr/>
        </p:nvSpPr>
        <p:spPr>
          <a:xfrm rot="4486341">
            <a:off x="3136485" y="2785014"/>
            <a:ext cx="670997" cy="671663"/>
          </a:xfrm>
          <a:prstGeom prst="cloud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15616" y="4474"/>
            <a:ext cx="69847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Origin of the Time Delay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75656" y="443711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Accretion Disk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112474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Broad Line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 Clouds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3688" y="5108991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Light travel time effects cause broad line emission to lag continuum emission from the disc.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 path length </a:t>
            </a:r>
            <a:r>
              <a:rPr lang="en-US" b="1" u="sng" dirty="0" smtClean="0"/>
              <a:t>P</a:t>
            </a:r>
            <a:r>
              <a:rPr lang="en-US" dirty="0" smtClean="0"/>
              <a:t>, Lag = ( |</a:t>
            </a:r>
            <a:r>
              <a:rPr lang="en-US" b="1" u="sng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en-US" b="1" u="sng" dirty="0" smtClean="0"/>
              <a:t>P</a:t>
            </a:r>
            <a:r>
              <a:rPr lang="en-US" b="1" baseline="-25000" dirty="0" smtClean="0"/>
              <a:t>3</a:t>
            </a:r>
            <a:r>
              <a:rPr lang="en-US" dirty="0" smtClean="0"/>
              <a:t>| - |</a:t>
            </a:r>
            <a:r>
              <a:rPr lang="en-US" b="1" u="sng" dirty="0" smtClean="0"/>
              <a:t>P</a:t>
            </a:r>
            <a:r>
              <a:rPr lang="en-US" b="1" u="sng" baseline="-25000" dirty="0" smtClean="0"/>
              <a:t>1</a:t>
            </a:r>
            <a:r>
              <a:rPr lang="en-US" dirty="0" smtClean="0"/>
              <a:t>| ) /  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67944" y="443711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</a:t>
            </a:r>
            <a:r>
              <a:rPr lang="en-US" b="1" baseline="-25000" dirty="0" smtClean="0"/>
              <a:t>1</a:t>
            </a:r>
            <a:endParaRPr lang="en-US" b="1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1331640" y="328498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</a:t>
            </a:r>
            <a:r>
              <a:rPr lang="en-US" b="1" baseline="-25000" dirty="0" smtClean="0"/>
              <a:t>2</a:t>
            </a:r>
            <a:endParaRPr lang="en-US" b="1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3347864" y="170080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</a:t>
            </a:r>
            <a:r>
              <a:rPr lang="en-US" b="1" baseline="-25000" dirty="0" smtClean="0"/>
              <a:t>3</a:t>
            </a:r>
            <a:endParaRPr lang="en-US" b="1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92280" y="306896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Observer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484784"/>
            <a:ext cx="3744416" cy="4017446"/>
          </a:xfrm>
          <a:prstGeom prst="rect">
            <a:avLst/>
          </a:prstGeom>
          <a:ln w="1270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663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2032</Words>
  <Application>Microsoft Macintosh PowerPoint</Application>
  <PresentationFormat>On-screen Show (4:3)</PresentationFormat>
  <Paragraphs>291</Paragraphs>
  <Slides>25</Slides>
  <Notes>17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Equation</vt:lpstr>
      <vt:lpstr>Time Variability in Active Galactic Nuclei: What it tells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 of Variability: A First Order Approach?</vt:lpstr>
      <vt:lpstr>Several Discrete Reprocessing Sites</vt:lpstr>
      <vt:lpstr>Accretion Disk Time Delays – Full Treatment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Applying CREAM to 222 SDSS targets</vt:lpstr>
      <vt:lpstr>PowerPoint Presentation</vt:lpstr>
      <vt:lpstr>Implication for accretion disk  (size and temperature slope)</vt:lpstr>
      <vt:lpstr>Conclusions &amp; 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27</cp:revision>
  <dcterms:created xsi:type="dcterms:W3CDTF">2017-11-30T21:16:20Z</dcterms:created>
  <dcterms:modified xsi:type="dcterms:W3CDTF">2018-09-10T12:51:04Z</dcterms:modified>
</cp:coreProperties>
</file>